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Montserrat" panose="00000500000000000000" pitchFamily="2" charset="-94"/>
      <p:regular r:id="rId21"/>
    </p:embeddedFont>
    <p:embeddedFont>
      <p:font typeface="Montserrat Bold" panose="020B0604020202020204" charset="-94"/>
      <p:regular r:id="rId22"/>
    </p:embeddedFont>
    <p:embeddedFont>
      <p:font typeface="Montserrat Italics" panose="020B0604020202020204" charset="-9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grpSp>
        <p:nvGrpSpPr>
          <p:cNvPr id="3" name="Group 3"/>
          <p:cNvGrpSpPr/>
          <p:nvPr/>
        </p:nvGrpSpPr>
        <p:grpSpPr>
          <a:xfrm>
            <a:off x="-1304511" y="8297836"/>
            <a:ext cx="20897022" cy="1989164"/>
            <a:chOff x="0" y="0"/>
            <a:chExt cx="5503742" cy="523895"/>
          </a:xfrm>
        </p:grpSpPr>
        <p:sp>
          <p:nvSpPr>
            <p:cNvPr id="4" name="Freeform 4"/>
            <p:cNvSpPr/>
            <p:nvPr/>
          </p:nvSpPr>
          <p:spPr>
            <a:xfrm>
              <a:off x="0" y="0"/>
              <a:ext cx="5503742" cy="523895"/>
            </a:xfrm>
            <a:custGeom>
              <a:avLst/>
              <a:gdLst/>
              <a:ahLst/>
              <a:cxnLst/>
              <a:rect l="l" t="t" r="r" b="b"/>
              <a:pathLst>
                <a:path w="5503742" h="523895">
                  <a:moveTo>
                    <a:pt x="0" y="0"/>
                  </a:moveTo>
                  <a:lnTo>
                    <a:pt x="5503742" y="0"/>
                  </a:lnTo>
                  <a:lnTo>
                    <a:pt x="5503742" y="523895"/>
                  </a:lnTo>
                  <a:lnTo>
                    <a:pt x="0" y="523895"/>
                  </a:lnTo>
                  <a:close/>
                </a:path>
              </a:pathLst>
            </a:custGeom>
            <a:solidFill>
              <a:srgbClr val="98D3DF">
                <a:alpha val="69804"/>
              </a:srgbClr>
            </a:solidFill>
          </p:spPr>
          <p:txBody>
            <a:bodyPr/>
            <a:lstStyle/>
            <a:p>
              <a:endParaRPr lang="tr-TR"/>
            </a:p>
          </p:txBody>
        </p:sp>
        <p:sp>
          <p:nvSpPr>
            <p:cNvPr id="5" name="TextBox 5"/>
            <p:cNvSpPr txBox="1"/>
            <p:nvPr/>
          </p:nvSpPr>
          <p:spPr>
            <a:xfrm>
              <a:off x="0" y="-38100"/>
              <a:ext cx="5503742" cy="56199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1202233" y="1332558"/>
            <a:ext cx="1152566" cy="544849"/>
          </a:xfrm>
          <a:custGeom>
            <a:avLst/>
            <a:gdLst/>
            <a:ahLst/>
            <a:cxnLst/>
            <a:rect l="l" t="t" r="r" b="b"/>
            <a:pathLst>
              <a:path w="1152566" h="544849">
                <a:moveTo>
                  <a:pt x="0" y="0"/>
                </a:moveTo>
                <a:lnTo>
                  <a:pt x="1152566" y="0"/>
                </a:lnTo>
                <a:lnTo>
                  <a:pt x="1152566" y="544850"/>
                </a:lnTo>
                <a:lnTo>
                  <a:pt x="0" y="544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0363951" y="1738734"/>
            <a:ext cx="6895349" cy="6559102"/>
          </a:xfrm>
          <a:custGeom>
            <a:avLst/>
            <a:gdLst/>
            <a:ahLst/>
            <a:cxnLst/>
            <a:rect l="l" t="t" r="r" b="b"/>
            <a:pathLst>
              <a:path w="6895349" h="6559102">
                <a:moveTo>
                  <a:pt x="0" y="0"/>
                </a:moveTo>
                <a:lnTo>
                  <a:pt x="6895349" y="0"/>
                </a:lnTo>
                <a:lnTo>
                  <a:pt x="6895349" y="6559102"/>
                </a:lnTo>
                <a:lnTo>
                  <a:pt x="0" y="6559102"/>
                </a:lnTo>
                <a:lnTo>
                  <a:pt x="0" y="0"/>
                </a:lnTo>
                <a:close/>
              </a:path>
            </a:pathLst>
          </a:custGeom>
          <a:blipFill>
            <a:blip r:embed="rId5"/>
            <a:stretch>
              <a:fillRect t="-2563" b="-2563"/>
            </a:stretch>
          </a:blipFill>
        </p:spPr>
        <p:txBody>
          <a:bodyPr/>
          <a:lstStyle/>
          <a:p>
            <a:endParaRPr lang="tr-TR"/>
          </a:p>
        </p:txBody>
      </p:sp>
      <p:sp>
        <p:nvSpPr>
          <p:cNvPr id="8" name="TextBox 8"/>
          <p:cNvSpPr txBox="1"/>
          <p:nvPr/>
        </p:nvSpPr>
        <p:spPr>
          <a:xfrm>
            <a:off x="1028700" y="2563175"/>
            <a:ext cx="9025770" cy="5303524"/>
          </a:xfrm>
          <a:prstGeom prst="rect">
            <a:avLst/>
          </a:prstGeom>
        </p:spPr>
        <p:txBody>
          <a:bodyPr lIns="0" tIns="0" rIns="0" bIns="0" rtlCol="0" anchor="t">
            <a:spAutoFit/>
          </a:bodyPr>
          <a:lstStyle/>
          <a:p>
            <a:pPr>
              <a:lnSpc>
                <a:spcPts val="10395"/>
              </a:lnSpc>
            </a:pPr>
            <a:r>
              <a:rPr lang="en-US" sz="9900">
                <a:solidFill>
                  <a:srgbClr val="FFFFFF"/>
                </a:solidFill>
                <a:latin typeface="Montserrat Bold"/>
              </a:rPr>
              <a:t>Bulanık Mantık Tabanlı Sınıflandırma</a:t>
            </a:r>
          </a:p>
        </p:txBody>
      </p:sp>
      <p:sp>
        <p:nvSpPr>
          <p:cNvPr id="9" name="TextBox 9"/>
          <p:cNvSpPr txBox="1"/>
          <p:nvPr/>
        </p:nvSpPr>
        <p:spPr>
          <a:xfrm>
            <a:off x="1028700" y="9023985"/>
            <a:ext cx="3169992" cy="497205"/>
          </a:xfrm>
          <a:prstGeom prst="rect">
            <a:avLst/>
          </a:prstGeom>
        </p:spPr>
        <p:txBody>
          <a:bodyPr lIns="0" tIns="0" rIns="0" bIns="0" rtlCol="0" anchor="t">
            <a:spAutoFit/>
          </a:bodyPr>
          <a:lstStyle/>
          <a:p>
            <a:pPr>
              <a:lnSpc>
                <a:spcPts val="3885"/>
              </a:lnSpc>
            </a:pPr>
            <a:r>
              <a:rPr lang="en-US" sz="3500">
                <a:solidFill>
                  <a:srgbClr val="FFFFFF"/>
                </a:solidFill>
                <a:latin typeface="Montserrat Italics"/>
              </a:rPr>
              <a:t>Semih BOĞA</a:t>
            </a:r>
          </a:p>
        </p:txBody>
      </p:sp>
      <p:sp>
        <p:nvSpPr>
          <p:cNvPr id="10" name="TextBox 10"/>
          <p:cNvSpPr txBox="1"/>
          <p:nvPr/>
        </p:nvSpPr>
        <p:spPr>
          <a:xfrm>
            <a:off x="14782800" y="8971484"/>
            <a:ext cx="3187287" cy="497205"/>
          </a:xfrm>
          <a:prstGeom prst="rect">
            <a:avLst/>
          </a:prstGeom>
        </p:spPr>
        <p:txBody>
          <a:bodyPr lIns="0" tIns="0" rIns="0" bIns="0" rtlCol="0" anchor="t">
            <a:spAutoFit/>
          </a:bodyPr>
          <a:lstStyle/>
          <a:p>
            <a:pPr>
              <a:lnSpc>
                <a:spcPts val="3885"/>
              </a:lnSpc>
            </a:pPr>
            <a:r>
              <a:rPr lang="tr-TR" sz="3500" dirty="0">
                <a:solidFill>
                  <a:srgbClr val="FFFFFF"/>
                </a:solidFill>
                <a:latin typeface="Montserrat Italics"/>
              </a:rPr>
              <a:t>200757032</a:t>
            </a:r>
            <a:endParaRPr lang="en-US" sz="3500" dirty="0">
              <a:solidFill>
                <a:srgbClr val="FFFFFF"/>
              </a:solidFill>
              <a:latin typeface="Montserrat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24950" y="1028700"/>
            <a:ext cx="19050" cy="8229600"/>
          </a:xfrm>
          <a:prstGeom prst="line">
            <a:avLst/>
          </a:prstGeom>
          <a:ln w="38100" cap="flat">
            <a:solidFill>
              <a:srgbClr val="000000"/>
            </a:solidFill>
            <a:prstDash val="solid"/>
            <a:headEnd type="none" w="sm" len="sm"/>
            <a:tailEnd type="none" w="sm" len="sm"/>
          </a:ln>
        </p:spPr>
        <p:txBody>
          <a:bodyPr/>
          <a:lstStyle/>
          <a:p>
            <a:endParaRPr lang="tr-TR"/>
          </a:p>
        </p:txBody>
      </p:sp>
      <p:sp>
        <p:nvSpPr>
          <p:cNvPr id="3" name="Freeform 3"/>
          <p:cNvSpPr/>
          <p:nvPr/>
        </p:nvSpPr>
        <p:spPr>
          <a:xfrm>
            <a:off x="1028700" y="6610001"/>
            <a:ext cx="6611408" cy="2586012"/>
          </a:xfrm>
          <a:custGeom>
            <a:avLst/>
            <a:gdLst/>
            <a:ahLst/>
            <a:cxnLst/>
            <a:rect l="l" t="t" r="r" b="b"/>
            <a:pathLst>
              <a:path w="6611408" h="2586012">
                <a:moveTo>
                  <a:pt x="0" y="0"/>
                </a:moveTo>
                <a:lnTo>
                  <a:pt x="6611408" y="0"/>
                </a:lnTo>
                <a:lnTo>
                  <a:pt x="6611408" y="2586012"/>
                </a:lnTo>
                <a:lnTo>
                  <a:pt x="0" y="2586012"/>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0" y="405797"/>
            <a:ext cx="18288000" cy="424815"/>
          </a:xfrm>
          <a:prstGeom prst="rect">
            <a:avLst/>
          </a:prstGeom>
        </p:spPr>
        <p:txBody>
          <a:bodyPr lIns="0" tIns="0" rIns="0" bIns="0" rtlCol="0" anchor="t">
            <a:spAutoFit/>
          </a:bodyPr>
          <a:lstStyle/>
          <a:p>
            <a:pPr algn="ctr">
              <a:lnSpc>
                <a:spcPts val="3330"/>
              </a:lnSpc>
            </a:pPr>
            <a:r>
              <a:rPr lang="en-US" sz="3000">
                <a:solidFill>
                  <a:srgbClr val="000000"/>
                </a:solidFill>
                <a:latin typeface="Montserrat Bold"/>
              </a:rPr>
              <a:t>Üyelik fonksiyonlarını oluşturmada genel olarak kullanılan yöntemler</a:t>
            </a:r>
          </a:p>
        </p:txBody>
      </p:sp>
      <p:sp>
        <p:nvSpPr>
          <p:cNvPr id="5" name="TextBox 5"/>
          <p:cNvSpPr txBox="1"/>
          <p:nvPr/>
        </p:nvSpPr>
        <p:spPr>
          <a:xfrm>
            <a:off x="1168983" y="2165636"/>
            <a:ext cx="6611408" cy="4444365"/>
          </a:xfrm>
          <a:prstGeom prst="rect">
            <a:avLst/>
          </a:prstGeom>
        </p:spPr>
        <p:txBody>
          <a:bodyPr lIns="0" tIns="0" rIns="0" bIns="0" rtlCol="0" anchor="t">
            <a:spAutoFit/>
          </a:bodyPr>
          <a:lstStyle/>
          <a:p>
            <a:pPr marL="0" lvl="0" indent="0" algn="just">
              <a:lnSpc>
                <a:spcPts val="2969"/>
              </a:lnSpc>
              <a:spcBef>
                <a:spcPct val="0"/>
              </a:spcBef>
            </a:pPr>
            <a:r>
              <a:rPr lang="en-US" sz="2199" spc="131">
                <a:solidFill>
                  <a:srgbClr val="000000"/>
                </a:solidFill>
                <a:latin typeface="Montserrat"/>
              </a:rPr>
              <a:t>İnsan sezgilerini kullanarak üyelik fonksiyonlarının belirlenmesi; aslında en başından beri verdiğimiz örneklerde geçen yöntemin ta kendisidir. Burada, sistem hakkında bilgi ve tecrübe sahibi bir kişiye yada gruba danışarak üyelik fonksiyonları belirlenir. Genellikle sayısal verilerin yetersiz olduğu veya üzerinde çalışılan sistemi modellemeye yetmediği durumlarda, sezgisel yaklaşımlara güvenerek üyelik fonksiyonlarını oluşturabiliriz. </a:t>
            </a:r>
          </a:p>
        </p:txBody>
      </p:sp>
      <p:sp>
        <p:nvSpPr>
          <p:cNvPr id="6" name="TextBox 6"/>
          <p:cNvSpPr txBox="1"/>
          <p:nvPr/>
        </p:nvSpPr>
        <p:spPr>
          <a:xfrm>
            <a:off x="1028700" y="1372202"/>
            <a:ext cx="6611408" cy="563881"/>
          </a:xfrm>
          <a:prstGeom prst="rect">
            <a:avLst/>
          </a:prstGeom>
        </p:spPr>
        <p:txBody>
          <a:bodyPr lIns="0" tIns="0" rIns="0" bIns="0" rtlCol="0" anchor="t">
            <a:spAutoFit/>
          </a:bodyPr>
          <a:lstStyle/>
          <a:p>
            <a:pPr marL="0" lvl="0" indent="0" algn="ctr">
              <a:lnSpc>
                <a:spcPts val="4589"/>
              </a:lnSpc>
              <a:spcBef>
                <a:spcPct val="0"/>
              </a:spcBef>
            </a:pPr>
            <a:r>
              <a:rPr lang="en-US" sz="3399" spc="203">
                <a:solidFill>
                  <a:srgbClr val="000000"/>
                </a:solidFill>
                <a:latin typeface="Montserrat Bold"/>
              </a:rPr>
              <a:t>1-SEZGİSEL</a:t>
            </a:r>
          </a:p>
        </p:txBody>
      </p:sp>
      <p:sp>
        <p:nvSpPr>
          <p:cNvPr id="7" name="TextBox 7"/>
          <p:cNvSpPr txBox="1"/>
          <p:nvPr/>
        </p:nvSpPr>
        <p:spPr>
          <a:xfrm>
            <a:off x="2486129" y="9176963"/>
            <a:ext cx="3977116" cy="568777"/>
          </a:xfrm>
          <a:prstGeom prst="rect">
            <a:avLst/>
          </a:prstGeom>
        </p:spPr>
        <p:txBody>
          <a:bodyPr lIns="0" tIns="0" rIns="0" bIns="0" rtlCol="0" anchor="t">
            <a:spAutoFit/>
          </a:bodyPr>
          <a:lstStyle/>
          <a:p>
            <a:pPr marL="0" lvl="0" indent="0" algn="ctr">
              <a:lnSpc>
                <a:spcPts val="1542"/>
              </a:lnSpc>
              <a:spcBef>
                <a:spcPct val="0"/>
              </a:spcBef>
            </a:pPr>
            <a:r>
              <a:rPr lang="en-US" sz="1142" spc="68">
                <a:solidFill>
                  <a:srgbClr val="000000"/>
                </a:solidFill>
                <a:latin typeface="Montserrat"/>
              </a:rPr>
              <a:t>dilsel değerlerle ifade edilen hava sıcaklıklarının hangi değerlere karşılık geldiğini gösteren bir örnek</a:t>
            </a:r>
          </a:p>
        </p:txBody>
      </p:sp>
      <p:sp>
        <p:nvSpPr>
          <p:cNvPr id="8" name="TextBox 8"/>
          <p:cNvSpPr txBox="1"/>
          <p:nvPr/>
        </p:nvSpPr>
        <p:spPr>
          <a:xfrm>
            <a:off x="10629900" y="2165636"/>
            <a:ext cx="6611408" cy="8159115"/>
          </a:xfrm>
          <a:prstGeom prst="rect">
            <a:avLst/>
          </a:prstGeom>
        </p:spPr>
        <p:txBody>
          <a:bodyPr lIns="0" tIns="0" rIns="0" bIns="0" rtlCol="0" anchor="t">
            <a:spAutoFit/>
          </a:bodyPr>
          <a:lstStyle/>
          <a:p>
            <a:pPr algn="just">
              <a:lnSpc>
                <a:spcPts val="2969"/>
              </a:lnSpc>
            </a:pPr>
            <a:r>
              <a:rPr lang="en-US" sz="2199" spc="131">
                <a:solidFill>
                  <a:srgbClr val="000000"/>
                </a:solidFill>
                <a:latin typeface="Montserrat"/>
              </a:rPr>
              <a:t>Çıkarım yönteminde fonksiyon oluştururken sezgilerimize nazaran temel bilgilere dayanarak daha rasyonel biçimde oluşturulmuş fonksiyonlara ulaşmaya çalışırız.</a:t>
            </a:r>
          </a:p>
          <a:p>
            <a:pPr algn="just">
              <a:lnSpc>
                <a:spcPts val="2969"/>
              </a:lnSpc>
            </a:pPr>
            <a:r>
              <a:rPr lang="en-US" sz="2199" spc="131">
                <a:solidFill>
                  <a:srgbClr val="000000"/>
                </a:solidFill>
                <a:latin typeface="Montserrat"/>
              </a:rPr>
              <a:t>Bu fonksiyon, bir nesnenin bir bulanık kümenin bir üyesi olma derecesini, nesnenin diğer bulanık kümelere olan üyelik derecelerine dayanarak belirler.</a:t>
            </a:r>
          </a:p>
          <a:p>
            <a:pPr algn="just">
              <a:lnSpc>
                <a:spcPts val="2969"/>
              </a:lnSpc>
            </a:pPr>
            <a:endParaRPr lang="en-US" sz="2199" spc="131">
              <a:solidFill>
                <a:srgbClr val="000000"/>
              </a:solidFill>
              <a:latin typeface="Montserrat"/>
            </a:endParaRPr>
          </a:p>
          <a:p>
            <a:pPr algn="just">
              <a:lnSpc>
                <a:spcPts val="2969"/>
              </a:lnSpc>
            </a:pPr>
            <a:r>
              <a:rPr lang="en-US" sz="2199" spc="131">
                <a:solidFill>
                  <a:srgbClr val="000000"/>
                </a:solidFill>
                <a:latin typeface="Montserrat"/>
              </a:rPr>
              <a:t>İç açıları arasındaki bağıntı şu şekilde (A≥B≥C) olan bir üçgen tanımlanmış olsun. Üçgen şekli kurallarını bilindiğinden verilen bağıntıya göre bu üçgenin ait olabileceği üçgen sınıfları şöyledir:</a:t>
            </a:r>
          </a:p>
          <a:p>
            <a:pPr algn="just">
              <a:lnSpc>
                <a:spcPts val="2969"/>
              </a:lnSpc>
            </a:pPr>
            <a:endParaRPr lang="en-US" sz="2199" spc="131">
              <a:solidFill>
                <a:srgbClr val="000000"/>
              </a:solidFill>
              <a:latin typeface="Montserrat"/>
            </a:endParaRPr>
          </a:p>
          <a:p>
            <a:pPr marL="474978" lvl="1" indent="-237489" algn="just">
              <a:lnSpc>
                <a:spcPts val="2969"/>
              </a:lnSpc>
              <a:buFont typeface="Arial"/>
              <a:buChar char="•"/>
            </a:pPr>
            <a:r>
              <a:rPr lang="en-US" sz="2199" spc="131">
                <a:solidFill>
                  <a:srgbClr val="000000"/>
                </a:solidFill>
                <a:latin typeface="Montserrat"/>
              </a:rPr>
              <a:t>Dik üçgen</a:t>
            </a:r>
          </a:p>
          <a:p>
            <a:pPr marL="474978" lvl="1" indent="-237489" algn="just">
              <a:lnSpc>
                <a:spcPts val="2969"/>
              </a:lnSpc>
              <a:buFont typeface="Arial"/>
              <a:buChar char="•"/>
            </a:pPr>
            <a:r>
              <a:rPr lang="en-US" sz="2199" spc="131">
                <a:solidFill>
                  <a:srgbClr val="000000"/>
                </a:solidFill>
                <a:latin typeface="Montserrat"/>
              </a:rPr>
              <a:t>İkizkenar üçgen</a:t>
            </a:r>
          </a:p>
          <a:p>
            <a:pPr marL="474978" lvl="1" indent="-237489" algn="just">
              <a:lnSpc>
                <a:spcPts val="2969"/>
              </a:lnSpc>
              <a:buFont typeface="Arial"/>
              <a:buChar char="•"/>
            </a:pPr>
            <a:r>
              <a:rPr lang="en-US" sz="2199" spc="131">
                <a:solidFill>
                  <a:srgbClr val="000000"/>
                </a:solidFill>
                <a:latin typeface="Montserrat"/>
              </a:rPr>
              <a:t>Eşkenar üçgen</a:t>
            </a:r>
          </a:p>
          <a:p>
            <a:pPr marL="474978" lvl="1" indent="-237489" algn="just">
              <a:lnSpc>
                <a:spcPts val="2969"/>
              </a:lnSpc>
              <a:buFont typeface="Arial"/>
              <a:buChar char="•"/>
            </a:pPr>
            <a:r>
              <a:rPr lang="en-US" sz="2199" spc="131">
                <a:solidFill>
                  <a:srgbClr val="000000"/>
                </a:solidFill>
                <a:latin typeface="Montserrat"/>
              </a:rPr>
              <a:t>Diğer üçgenler</a:t>
            </a:r>
          </a:p>
          <a:p>
            <a:pPr marL="0" lvl="0" indent="0" algn="just">
              <a:lnSpc>
                <a:spcPts val="2969"/>
              </a:lnSpc>
              <a:spcBef>
                <a:spcPct val="0"/>
              </a:spcBef>
            </a:pPr>
            <a:endParaRPr lang="en-US" sz="2199" spc="131">
              <a:solidFill>
                <a:srgbClr val="000000"/>
              </a:solidFill>
              <a:latin typeface="Montserrat"/>
            </a:endParaRPr>
          </a:p>
        </p:txBody>
      </p:sp>
      <p:sp>
        <p:nvSpPr>
          <p:cNvPr id="9" name="TextBox 9"/>
          <p:cNvSpPr txBox="1"/>
          <p:nvPr/>
        </p:nvSpPr>
        <p:spPr>
          <a:xfrm>
            <a:off x="10629900" y="1372202"/>
            <a:ext cx="6611408" cy="563881"/>
          </a:xfrm>
          <a:prstGeom prst="rect">
            <a:avLst/>
          </a:prstGeom>
        </p:spPr>
        <p:txBody>
          <a:bodyPr lIns="0" tIns="0" rIns="0" bIns="0" rtlCol="0" anchor="t">
            <a:spAutoFit/>
          </a:bodyPr>
          <a:lstStyle/>
          <a:p>
            <a:pPr marL="0" lvl="0" indent="0" algn="ctr">
              <a:lnSpc>
                <a:spcPts val="4589"/>
              </a:lnSpc>
              <a:spcBef>
                <a:spcPct val="0"/>
              </a:spcBef>
            </a:pPr>
            <a:r>
              <a:rPr lang="en-US" sz="3399" spc="203">
                <a:solidFill>
                  <a:srgbClr val="000000"/>
                </a:solidFill>
                <a:latin typeface="Montserrat Bold"/>
              </a:rPr>
              <a:t>2-ÇIKARIMSAL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24950" y="1028700"/>
            <a:ext cx="19050" cy="8229600"/>
          </a:xfrm>
          <a:prstGeom prst="line">
            <a:avLst/>
          </a:prstGeom>
          <a:ln w="38100" cap="flat">
            <a:solidFill>
              <a:srgbClr val="000000"/>
            </a:solidFill>
            <a:prstDash val="solid"/>
            <a:headEnd type="none" w="sm" len="sm"/>
            <a:tailEnd type="none" w="sm" len="sm"/>
          </a:ln>
        </p:spPr>
        <p:txBody>
          <a:bodyPr/>
          <a:lstStyle/>
          <a:p>
            <a:endParaRPr lang="tr-TR"/>
          </a:p>
        </p:txBody>
      </p:sp>
      <p:sp>
        <p:nvSpPr>
          <p:cNvPr id="3" name="TextBox 3"/>
          <p:cNvSpPr txBox="1"/>
          <p:nvPr/>
        </p:nvSpPr>
        <p:spPr>
          <a:xfrm>
            <a:off x="0" y="405797"/>
            <a:ext cx="18288000" cy="424815"/>
          </a:xfrm>
          <a:prstGeom prst="rect">
            <a:avLst/>
          </a:prstGeom>
        </p:spPr>
        <p:txBody>
          <a:bodyPr lIns="0" tIns="0" rIns="0" bIns="0" rtlCol="0" anchor="t">
            <a:spAutoFit/>
          </a:bodyPr>
          <a:lstStyle/>
          <a:p>
            <a:pPr algn="ctr">
              <a:lnSpc>
                <a:spcPts val="3330"/>
              </a:lnSpc>
            </a:pPr>
            <a:r>
              <a:rPr lang="en-US" sz="3000">
                <a:solidFill>
                  <a:srgbClr val="000000"/>
                </a:solidFill>
                <a:latin typeface="Montserrat Bold"/>
              </a:rPr>
              <a:t>Üyelik fonksiyonlarını oluşturmada genel olarak kullanılan yöntemler</a:t>
            </a:r>
          </a:p>
        </p:txBody>
      </p:sp>
      <p:sp>
        <p:nvSpPr>
          <p:cNvPr id="4" name="TextBox 4"/>
          <p:cNvSpPr txBox="1"/>
          <p:nvPr/>
        </p:nvSpPr>
        <p:spPr>
          <a:xfrm>
            <a:off x="1028700" y="3594386"/>
            <a:ext cx="7248914" cy="4444365"/>
          </a:xfrm>
          <a:prstGeom prst="rect">
            <a:avLst/>
          </a:prstGeom>
        </p:spPr>
        <p:txBody>
          <a:bodyPr lIns="0" tIns="0" rIns="0" bIns="0" rtlCol="0" anchor="t">
            <a:spAutoFit/>
          </a:bodyPr>
          <a:lstStyle/>
          <a:p>
            <a:pPr algn="just">
              <a:lnSpc>
                <a:spcPts val="2969"/>
              </a:lnSpc>
            </a:pPr>
            <a:r>
              <a:rPr lang="en-US" sz="2199" spc="131">
                <a:solidFill>
                  <a:srgbClr val="000000"/>
                </a:solidFill>
                <a:latin typeface="Montserrat"/>
              </a:rPr>
              <a:t>Sıralama üyelik fonksiyonları üzerinde çalışılan örneklemin  gereksinimlerine göre  nesnenin en az bir referans değerinin altında veya üstünde olması için sınıflandırma ya da gruplandırma için kullanılır. </a:t>
            </a:r>
          </a:p>
          <a:p>
            <a:pPr algn="just">
              <a:lnSpc>
                <a:spcPts val="2969"/>
              </a:lnSpc>
            </a:pPr>
            <a:endParaRPr lang="en-US" sz="2199" spc="131">
              <a:solidFill>
                <a:srgbClr val="000000"/>
              </a:solidFill>
              <a:latin typeface="Montserrat"/>
            </a:endParaRPr>
          </a:p>
          <a:p>
            <a:pPr marL="0" lvl="0" indent="0" algn="just">
              <a:lnSpc>
                <a:spcPts val="2969"/>
              </a:lnSpc>
              <a:spcBef>
                <a:spcPct val="0"/>
              </a:spcBef>
            </a:pPr>
            <a:r>
              <a:rPr lang="en-US" sz="2199" spc="131">
                <a:solidFill>
                  <a:srgbClr val="000000"/>
                </a:solidFill>
                <a:latin typeface="Montserrat"/>
              </a:rPr>
              <a:t>Yani belirli bir kitleyi yada sistemi daha iyi ifade edebilen bir özet olabilmesi için anketler yapılabilir. Bu anketler sonucunda çıkan sonuçları; en çok tercih edilenlerden, en az tercih edilenler şeklinde sıralayarak üyelik fonksiyonları oluşturulabilir.</a:t>
            </a:r>
          </a:p>
        </p:txBody>
      </p:sp>
      <p:sp>
        <p:nvSpPr>
          <p:cNvPr id="5" name="TextBox 5"/>
          <p:cNvSpPr txBox="1"/>
          <p:nvPr/>
        </p:nvSpPr>
        <p:spPr>
          <a:xfrm>
            <a:off x="1028700" y="1921034"/>
            <a:ext cx="6611408" cy="563881"/>
          </a:xfrm>
          <a:prstGeom prst="rect">
            <a:avLst/>
          </a:prstGeom>
        </p:spPr>
        <p:txBody>
          <a:bodyPr lIns="0" tIns="0" rIns="0" bIns="0" rtlCol="0" anchor="t">
            <a:spAutoFit/>
          </a:bodyPr>
          <a:lstStyle/>
          <a:p>
            <a:pPr marL="0" lvl="0" indent="0" algn="ctr">
              <a:lnSpc>
                <a:spcPts val="4589"/>
              </a:lnSpc>
              <a:spcBef>
                <a:spcPct val="0"/>
              </a:spcBef>
            </a:pPr>
            <a:r>
              <a:rPr lang="en-US" sz="3399" spc="203">
                <a:solidFill>
                  <a:srgbClr val="000000"/>
                </a:solidFill>
                <a:latin typeface="Montserrat Bold"/>
              </a:rPr>
              <a:t>3-SIRALAMA</a:t>
            </a:r>
          </a:p>
        </p:txBody>
      </p:sp>
      <p:sp>
        <p:nvSpPr>
          <p:cNvPr id="6" name="TextBox 6"/>
          <p:cNvSpPr txBox="1"/>
          <p:nvPr/>
        </p:nvSpPr>
        <p:spPr>
          <a:xfrm>
            <a:off x="10629900" y="3594386"/>
            <a:ext cx="6611408" cy="6301740"/>
          </a:xfrm>
          <a:prstGeom prst="rect">
            <a:avLst/>
          </a:prstGeom>
        </p:spPr>
        <p:txBody>
          <a:bodyPr lIns="0" tIns="0" rIns="0" bIns="0" rtlCol="0" anchor="t">
            <a:spAutoFit/>
          </a:bodyPr>
          <a:lstStyle/>
          <a:p>
            <a:pPr algn="just">
              <a:lnSpc>
                <a:spcPts val="2969"/>
              </a:lnSpc>
            </a:pPr>
            <a:r>
              <a:rPr lang="en-US" sz="2199" spc="131">
                <a:solidFill>
                  <a:srgbClr val="000000"/>
                </a:solidFill>
                <a:latin typeface="Montserrat"/>
              </a:rPr>
              <a:t>Diğer fonksiyonların belirlenmesi için bir uzman görüşüne, diğer bir deyişle: sistem hakkında bilgili ve öngörülü kişilere danışma ihtiyacı vardır.</a:t>
            </a:r>
          </a:p>
          <a:p>
            <a:pPr algn="just">
              <a:lnSpc>
                <a:spcPts val="2969"/>
              </a:lnSpc>
            </a:pPr>
            <a:endParaRPr lang="en-US" sz="2199" spc="131">
              <a:solidFill>
                <a:srgbClr val="000000"/>
              </a:solidFill>
              <a:latin typeface="Montserrat"/>
            </a:endParaRPr>
          </a:p>
          <a:p>
            <a:pPr algn="just">
              <a:lnSpc>
                <a:spcPts val="2969"/>
              </a:lnSpc>
            </a:pPr>
            <a:r>
              <a:rPr lang="en-US" sz="2199" spc="131">
                <a:solidFill>
                  <a:srgbClr val="000000"/>
                </a:solidFill>
                <a:latin typeface="Montserrat"/>
              </a:rPr>
              <a:t>Her durumda örneklem veri kümesi oluşturabilecek görüşler elde edilemeyebilir.</a:t>
            </a:r>
          </a:p>
          <a:p>
            <a:pPr algn="just">
              <a:lnSpc>
                <a:spcPts val="2969"/>
              </a:lnSpc>
            </a:pPr>
            <a:r>
              <a:rPr lang="en-US" sz="2199" spc="131">
                <a:solidFill>
                  <a:srgbClr val="000000"/>
                </a:solidFill>
                <a:latin typeface="Montserrat"/>
              </a:rPr>
              <a:t>Bu gibi durumlarda üyelik fonksiyonlarını olabildiğince en iyi şekilde belirlemek için optimizasyon yöntemleri kullanılır. </a:t>
            </a:r>
          </a:p>
          <a:p>
            <a:pPr algn="just">
              <a:lnSpc>
                <a:spcPts val="2969"/>
              </a:lnSpc>
            </a:pPr>
            <a:endParaRPr lang="en-US" sz="2199" spc="131">
              <a:solidFill>
                <a:srgbClr val="000000"/>
              </a:solidFill>
              <a:latin typeface="Montserrat"/>
            </a:endParaRPr>
          </a:p>
          <a:p>
            <a:pPr algn="just">
              <a:lnSpc>
                <a:spcPts val="2969"/>
              </a:lnSpc>
            </a:pPr>
            <a:r>
              <a:rPr lang="en-US" sz="2199" spc="131">
                <a:solidFill>
                  <a:srgbClr val="000000"/>
                </a:solidFill>
                <a:latin typeface="Montserrat Bold"/>
              </a:rPr>
              <a:t>Genel olarak kullanılan yöntemler:</a:t>
            </a:r>
          </a:p>
          <a:p>
            <a:pPr marL="474978" lvl="1" indent="-237489" algn="just">
              <a:lnSpc>
                <a:spcPts val="2969"/>
              </a:lnSpc>
              <a:buFont typeface="Arial"/>
              <a:buChar char="•"/>
            </a:pPr>
            <a:r>
              <a:rPr lang="en-US" sz="2199" spc="131">
                <a:solidFill>
                  <a:srgbClr val="000000"/>
                </a:solidFill>
                <a:latin typeface="Montserrat"/>
              </a:rPr>
              <a:t>Popülasyon tabanlı stratejiler</a:t>
            </a:r>
          </a:p>
          <a:p>
            <a:pPr marL="474978" lvl="1" indent="-237489" algn="just">
              <a:lnSpc>
                <a:spcPts val="2969"/>
              </a:lnSpc>
              <a:buFont typeface="Arial"/>
              <a:buChar char="•"/>
            </a:pPr>
            <a:r>
              <a:rPr lang="en-US" sz="2199" spc="131">
                <a:solidFill>
                  <a:srgbClr val="000000"/>
                </a:solidFill>
                <a:latin typeface="Montserrat"/>
              </a:rPr>
              <a:t>Ajan tabanlı sistemler</a:t>
            </a:r>
          </a:p>
          <a:p>
            <a:pPr marL="474978" lvl="1" indent="-237489" algn="just">
              <a:lnSpc>
                <a:spcPts val="2969"/>
              </a:lnSpc>
              <a:buFont typeface="Arial"/>
              <a:buChar char="•"/>
            </a:pPr>
            <a:r>
              <a:rPr lang="en-US" sz="2199" spc="131">
                <a:solidFill>
                  <a:srgbClr val="000000"/>
                </a:solidFill>
                <a:latin typeface="Montserrat"/>
              </a:rPr>
              <a:t>Yapay Sinir Ağları</a:t>
            </a:r>
          </a:p>
          <a:p>
            <a:pPr marL="0" lvl="0" indent="0" algn="just">
              <a:lnSpc>
                <a:spcPts val="2969"/>
              </a:lnSpc>
              <a:spcBef>
                <a:spcPct val="0"/>
              </a:spcBef>
            </a:pPr>
            <a:endParaRPr lang="en-US" sz="2199" spc="131">
              <a:solidFill>
                <a:srgbClr val="000000"/>
              </a:solidFill>
              <a:latin typeface="Montserrat"/>
            </a:endParaRPr>
          </a:p>
        </p:txBody>
      </p:sp>
      <p:sp>
        <p:nvSpPr>
          <p:cNvPr id="7" name="TextBox 7"/>
          <p:cNvSpPr txBox="1"/>
          <p:nvPr/>
        </p:nvSpPr>
        <p:spPr>
          <a:xfrm>
            <a:off x="10262130" y="1630330"/>
            <a:ext cx="7346947" cy="1144906"/>
          </a:xfrm>
          <a:prstGeom prst="rect">
            <a:avLst/>
          </a:prstGeom>
        </p:spPr>
        <p:txBody>
          <a:bodyPr lIns="0" tIns="0" rIns="0" bIns="0" rtlCol="0" anchor="t">
            <a:spAutoFit/>
          </a:bodyPr>
          <a:lstStyle/>
          <a:p>
            <a:pPr marL="0" lvl="0" indent="0" algn="ctr">
              <a:lnSpc>
                <a:spcPts val="4589"/>
              </a:lnSpc>
              <a:spcBef>
                <a:spcPct val="0"/>
              </a:spcBef>
            </a:pPr>
            <a:r>
              <a:rPr lang="en-US" sz="3399" spc="203">
                <a:solidFill>
                  <a:srgbClr val="000000"/>
                </a:solidFill>
                <a:latin typeface="Montserrat Bold"/>
              </a:rPr>
              <a:t>4-OPTİMİZASYON YÖNTEMLERİ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grpSp>
        <p:nvGrpSpPr>
          <p:cNvPr id="3" name="Group 3"/>
          <p:cNvGrpSpPr/>
          <p:nvPr/>
        </p:nvGrpSpPr>
        <p:grpSpPr>
          <a:xfrm>
            <a:off x="10168520" y="7808956"/>
            <a:ext cx="6853085" cy="1972284"/>
            <a:chOff x="0" y="0"/>
            <a:chExt cx="1804928" cy="519449"/>
          </a:xfrm>
        </p:grpSpPr>
        <p:sp>
          <p:nvSpPr>
            <p:cNvPr id="4" name="Freeform 4"/>
            <p:cNvSpPr/>
            <p:nvPr/>
          </p:nvSpPr>
          <p:spPr>
            <a:xfrm>
              <a:off x="0" y="0"/>
              <a:ext cx="1804928" cy="519449"/>
            </a:xfrm>
            <a:custGeom>
              <a:avLst/>
              <a:gdLst/>
              <a:ahLst/>
              <a:cxnLst/>
              <a:rect l="l" t="t" r="r" b="b"/>
              <a:pathLst>
                <a:path w="1804928" h="519449">
                  <a:moveTo>
                    <a:pt x="57615" y="0"/>
                  </a:moveTo>
                  <a:lnTo>
                    <a:pt x="1747313" y="0"/>
                  </a:lnTo>
                  <a:cubicBezTo>
                    <a:pt x="1779133" y="0"/>
                    <a:pt x="1804928" y="25795"/>
                    <a:pt x="1804928" y="57615"/>
                  </a:cubicBezTo>
                  <a:lnTo>
                    <a:pt x="1804928" y="461835"/>
                  </a:lnTo>
                  <a:cubicBezTo>
                    <a:pt x="1804928" y="493654"/>
                    <a:pt x="1779133" y="519449"/>
                    <a:pt x="1747313" y="519449"/>
                  </a:cubicBezTo>
                  <a:lnTo>
                    <a:pt x="57615" y="519449"/>
                  </a:lnTo>
                  <a:cubicBezTo>
                    <a:pt x="25795" y="519449"/>
                    <a:pt x="0" y="493654"/>
                    <a:pt x="0" y="461835"/>
                  </a:cubicBezTo>
                  <a:lnTo>
                    <a:pt x="0" y="57615"/>
                  </a:lnTo>
                  <a:cubicBezTo>
                    <a:pt x="0" y="25795"/>
                    <a:pt x="25795" y="0"/>
                    <a:pt x="57615" y="0"/>
                  </a:cubicBezTo>
                  <a:close/>
                </a:path>
              </a:pathLst>
            </a:custGeom>
            <a:solidFill>
              <a:srgbClr val="545454"/>
            </a:solidFill>
          </p:spPr>
          <p:txBody>
            <a:bodyPr/>
            <a:lstStyle/>
            <a:p>
              <a:endParaRPr lang="tr-TR"/>
            </a:p>
          </p:txBody>
        </p:sp>
        <p:sp>
          <p:nvSpPr>
            <p:cNvPr id="5" name="TextBox 5"/>
            <p:cNvSpPr txBox="1"/>
            <p:nvPr/>
          </p:nvSpPr>
          <p:spPr>
            <a:xfrm>
              <a:off x="0" y="-38100"/>
              <a:ext cx="1804928" cy="557549"/>
            </a:xfrm>
            <a:prstGeom prst="rect">
              <a:avLst/>
            </a:prstGeom>
          </p:spPr>
          <p:txBody>
            <a:bodyPr lIns="50800" tIns="50800" rIns="50800" bIns="50800" rtlCol="0" anchor="ctr"/>
            <a:lstStyle/>
            <a:p>
              <a:pPr algn="just">
                <a:lnSpc>
                  <a:spcPts val="2659"/>
                </a:lnSpc>
              </a:pPr>
              <a:r>
                <a:rPr lang="en-US" sz="1899">
                  <a:solidFill>
                    <a:srgbClr val="FFFFFF"/>
                  </a:solidFill>
                  <a:latin typeface="Montserrat Italics"/>
                </a:rPr>
                <a:t>Bulanık ilişkiler, belirsiz ve karmaşık durumların tanımlanmasında ve değerlendirilmesinde faydalı olan güçlü bir araçtır. Bu ilişkiler, birçok farklı alanda kullanılmaktadır.</a:t>
              </a:r>
            </a:p>
          </p:txBody>
        </p:sp>
      </p:grpSp>
      <p:sp>
        <p:nvSpPr>
          <p:cNvPr id="6" name="TextBox 6"/>
          <p:cNvSpPr txBox="1"/>
          <p:nvPr/>
        </p:nvSpPr>
        <p:spPr>
          <a:xfrm>
            <a:off x="1028700" y="1104900"/>
            <a:ext cx="5896596" cy="3523297"/>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İlişkiler</a:t>
            </a:r>
          </a:p>
          <a:p>
            <a:pPr>
              <a:lnSpc>
                <a:spcPts val="8879"/>
              </a:lnSpc>
            </a:pPr>
            <a:endParaRPr lang="en-US" sz="8499">
              <a:solidFill>
                <a:srgbClr val="FFFFFF"/>
              </a:solidFill>
              <a:latin typeface="Montserrat Bold"/>
            </a:endParaRPr>
          </a:p>
        </p:txBody>
      </p:sp>
      <p:sp>
        <p:nvSpPr>
          <p:cNvPr id="7" name="TextBox 7"/>
          <p:cNvSpPr txBox="1"/>
          <p:nvPr/>
        </p:nvSpPr>
        <p:spPr>
          <a:xfrm>
            <a:off x="1028700" y="3479499"/>
            <a:ext cx="6853085" cy="6301740"/>
          </a:xfrm>
          <a:prstGeom prst="rect">
            <a:avLst/>
          </a:prstGeom>
        </p:spPr>
        <p:txBody>
          <a:bodyPr lIns="0" tIns="0" rIns="0" bIns="0" rtlCol="0" anchor="t">
            <a:spAutoFit/>
          </a:bodyPr>
          <a:lstStyle/>
          <a:p>
            <a:pPr algn="just">
              <a:lnSpc>
                <a:spcPts val="2969"/>
              </a:lnSpc>
            </a:pPr>
            <a:r>
              <a:rPr lang="en-US" sz="2199" spc="131">
                <a:solidFill>
                  <a:srgbClr val="FFFFFF"/>
                </a:solidFill>
                <a:latin typeface="Montserrat"/>
              </a:rPr>
              <a:t>Bulanık ilişkiler, iki veya daha fazla bulanık kümenin elemanları arasındaki karşılıklı etki ve bağlantıyı temsil eden ilişkilerdir. Bulanık ilişkiler, klasik ilişkilerden farklı olarak, iki nesnenin ilişkisinin derecesini temsil eden bir değere sahiptir. Bu değer, 0 ila 1 arasında herhangi bir değerde olabilir.</a:t>
            </a:r>
          </a:p>
          <a:p>
            <a:pPr algn="just">
              <a:lnSpc>
                <a:spcPts val="2969"/>
              </a:lnSpc>
            </a:pPr>
            <a:endParaRPr lang="en-US" sz="2199" spc="131">
              <a:solidFill>
                <a:srgbClr val="FFFFFF"/>
              </a:solidFill>
              <a:latin typeface="Montserrat"/>
            </a:endParaRPr>
          </a:p>
          <a:p>
            <a:pPr algn="just">
              <a:lnSpc>
                <a:spcPts val="2969"/>
              </a:lnSpc>
            </a:pPr>
            <a:r>
              <a:rPr lang="en-US" sz="2199" spc="131">
                <a:solidFill>
                  <a:srgbClr val="FFFFFF"/>
                </a:solidFill>
                <a:latin typeface="Montserrat Bold"/>
              </a:rPr>
              <a:t>Bulanık ilişkilerin bazı temel özellikleri şunlardır:</a:t>
            </a:r>
          </a:p>
          <a:p>
            <a:pPr marL="474978" lvl="1" indent="-237489" algn="just">
              <a:lnSpc>
                <a:spcPts val="2969"/>
              </a:lnSpc>
              <a:buFont typeface="Arial"/>
              <a:buChar char="•"/>
            </a:pPr>
            <a:r>
              <a:rPr lang="en-US" sz="2199" spc="131">
                <a:solidFill>
                  <a:srgbClr val="FFFFFF"/>
                </a:solidFill>
                <a:latin typeface="Montserrat Bold"/>
              </a:rPr>
              <a:t>İlişki derecesi:</a:t>
            </a:r>
            <a:r>
              <a:rPr lang="en-US" sz="2199" spc="131">
                <a:solidFill>
                  <a:srgbClr val="FFFFFF"/>
                </a:solidFill>
                <a:latin typeface="Montserrat"/>
              </a:rPr>
              <a:t> İki nesnenin ilişkisinin derecesi, 0 ila 1 arasında herhangi bir değerde olabilir.</a:t>
            </a:r>
          </a:p>
          <a:p>
            <a:pPr marL="474978" lvl="1" indent="-237489" algn="just">
              <a:lnSpc>
                <a:spcPts val="2969"/>
              </a:lnSpc>
              <a:buFont typeface="Arial"/>
              <a:buChar char="•"/>
            </a:pPr>
            <a:r>
              <a:rPr lang="en-US" sz="2199" spc="131">
                <a:solidFill>
                  <a:srgbClr val="FFFFFF"/>
                </a:solidFill>
                <a:latin typeface="Montserrat Bold"/>
              </a:rPr>
              <a:t>İlişki operatörleri:</a:t>
            </a:r>
            <a:r>
              <a:rPr lang="en-US" sz="2199" spc="131">
                <a:solidFill>
                  <a:srgbClr val="FFFFFF"/>
                </a:solidFill>
                <a:latin typeface="Montserrat"/>
              </a:rPr>
              <a:t> Bulanık ilişkiler üzerinde işlem yapmak için kullanılan çeşitli operatörler vardır.</a:t>
            </a:r>
          </a:p>
          <a:p>
            <a:pPr marL="0" lvl="0" indent="0" algn="just">
              <a:lnSpc>
                <a:spcPts val="2969"/>
              </a:lnSpc>
              <a:spcBef>
                <a:spcPct val="0"/>
              </a:spcBef>
            </a:pPr>
            <a:endParaRPr lang="en-US" sz="2199" spc="131">
              <a:solidFill>
                <a:srgbClr val="FFFFFF"/>
              </a:solidFill>
              <a:latin typeface="Montserrat"/>
            </a:endParaRPr>
          </a:p>
        </p:txBody>
      </p:sp>
      <p:sp>
        <p:nvSpPr>
          <p:cNvPr id="8" name="AutoShape 8"/>
          <p:cNvSpPr/>
          <p:nvPr/>
        </p:nvSpPr>
        <p:spPr>
          <a:xfrm>
            <a:off x="9144000" y="1028700"/>
            <a:ext cx="19050" cy="8752540"/>
          </a:xfrm>
          <a:prstGeom prst="line">
            <a:avLst/>
          </a:prstGeom>
          <a:ln w="57150" cap="flat">
            <a:solidFill>
              <a:srgbClr val="FFFFFF"/>
            </a:solidFill>
            <a:prstDash val="solid"/>
            <a:headEnd type="oval" w="lg" len="lg"/>
            <a:tailEnd type="oval" w="lg" len="lg"/>
          </a:ln>
        </p:spPr>
        <p:txBody>
          <a:bodyPr/>
          <a:lstStyle/>
          <a:p>
            <a:endParaRPr lang="tr-TR"/>
          </a:p>
        </p:txBody>
      </p:sp>
      <p:sp>
        <p:nvSpPr>
          <p:cNvPr id="9" name="TextBox 9"/>
          <p:cNvSpPr txBox="1"/>
          <p:nvPr/>
        </p:nvSpPr>
        <p:spPr>
          <a:xfrm>
            <a:off x="9820790" y="1905321"/>
            <a:ext cx="6853085" cy="5930265"/>
          </a:xfrm>
          <a:prstGeom prst="rect">
            <a:avLst/>
          </a:prstGeom>
        </p:spPr>
        <p:txBody>
          <a:bodyPr lIns="0" tIns="0" rIns="0" bIns="0" rtlCol="0" anchor="t">
            <a:spAutoFit/>
          </a:bodyPr>
          <a:lstStyle/>
          <a:p>
            <a:pPr algn="just">
              <a:lnSpc>
                <a:spcPts val="2969"/>
              </a:lnSpc>
            </a:pPr>
            <a:r>
              <a:rPr lang="en-US" sz="2199" spc="131">
                <a:solidFill>
                  <a:srgbClr val="FFFFFF"/>
                </a:solidFill>
                <a:latin typeface="Montserrat Bold"/>
              </a:rPr>
              <a:t>Bulanık ilişkileri tanımlamak için kullanılan bazı yaygın bulanık ilişkiler şunlardır:</a:t>
            </a:r>
          </a:p>
          <a:p>
            <a:pPr marL="474978" lvl="1" indent="-237489" algn="just">
              <a:lnSpc>
                <a:spcPts val="2969"/>
              </a:lnSpc>
              <a:buFont typeface="Arial"/>
              <a:buChar char="•"/>
            </a:pPr>
            <a:r>
              <a:rPr lang="en-US" sz="2199" spc="131">
                <a:solidFill>
                  <a:srgbClr val="FFFFFF"/>
                </a:solidFill>
                <a:latin typeface="Montserrat Bold"/>
              </a:rPr>
              <a:t>Eşitlik:</a:t>
            </a:r>
            <a:r>
              <a:rPr lang="en-US" sz="2199" spc="131">
                <a:solidFill>
                  <a:srgbClr val="FFFFFF"/>
                </a:solidFill>
                <a:latin typeface="Montserrat"/>
              </a:rPr>
              <a:t> İki nesnenin aynı olma derecesini temsil eder.</a:t>
            </a:r>
          </a:p>
          <a:p>
            <a:pPr marL="474978" lvl="1" indent="-237489" algn="just">
              <a:lnSpc>
                <a:spcPts val="2969"/>
              </a:lnSpc>
              <a:buFont typeface="Arial"/>
              <a:buChar char="•"/>
            </a:pPr>
            <a:r>
              <a:rPr lang="en-US" sz="2199" spc="131">
                <a:solidFill>
                  <a:srgbClr val="FFFFFF"/>
                </a:solidFill>
                <a:latin typeface="Montserrat Bold"/>
              </a:rPr>
              <a:t>Benzerlik:</a:t>
            </a:r>
            <a:r>
              <a:rPr lang="en-US" sz="2199" spc="131">
                <a:solidFill>
                  <a:srgbClr val="FFFFFF"/>
                </a:solidFill>
                <a:latin typeface="Montserrat"/>
              </a:rPr>
              <a:t> İki nesnenin benzer olma derecesini temsil eder.</a:t>
            </a:r>
          </a:p>
          <a:p>
            <a:pPr marL="474978" lvl="1" indent="-237489" algn="just">
              <a:lnSpc>
                <a:spcPts val="2969"/>
              </a:lnSpc>
              <a:buFont typeface="Arial"/>
              <a:buChar char="•"/>
            </a:pPr>
            <a:r>
              <a:rPr lang="en-US" sz="2199" spc="131">
                <a:solidFill>
                  <a:srgbClr val="FFFFFF"/>
                </a:solidFill>
                <a:latin typeface="Montserrat Bold"/>
              </a:rPr>
              <a:t>Karşıtlık:</a:t>
            </a:r>
            <a:r>
              <a:rPr lang="en-US" sz="2199" spc="131">
                <a:solidFill>
                  <a:srgbClr val="FFFFFF"/>
                </a:solidFill>
                <a:latin typeface="Montserrat"/>
              </a:rPr>
              <a:t> İki nesnenin karşıt olma derecesini temsil eder.</a:t>
            </a:r>
          </a:p>
          <a:p>
            <a:pPr marL="474978" lvl="1" indent="-237489" algn="just">
              <a:lnSpc>
                <a:spcPts val="2969"/>
              </a:lnSpc>
              <a:buFont typeface="Arial"/>
              <a:buChar char="•"/>
            </a:pPr>
            <a:r>
              <a:rPr lang="en-US" sz="2199" spc="131">
                <a:solidFill>
                  <a:srgbClr val="FFFFFF"/>
                </a:solidFill>
                <a:latin typeface="Montserrat Bold"/>
              </a:rPr>
              <a:t>Alt küme ilişkisi:</a:t>
            </a:r>
            <a:r>
              <a:rPr lang="en-US" sz="2199" spc="131">
                <a:solidFill>
                  <a:srgbClr val="FFFFFF"/>
                </a:solidFill>
                <a:latin typeface="Montserrat"/>
              </a:rPr>
              <a:t> Bir nesnenin bir kümenin alt kümesi olma derecesini temsil eder.</a:t>
            </a:r>
          </a:p>
          <a:p>
            <a:pPr marL="474978" lvl="1" indent="-237489" algn="just">
              <a:lnSpc>
                <a:spcPts val="2969"/>
              </a:lnSpc>
              <a:buFont typeface="Arial"/>
              <a:buChar char="•"/>
            </a:pPr>
            <a:r>
              <a:rPr lang="en-US" sz="2199" spc="131">
                <a:solidFill>
                  <a:srgbClr val="FFFFFF"/>
                </a:solidFill>
                <a:latin typeface="Montserrat Bold"/>
              </a:rPr>
              <a:t>Üst küme ilişkisi:</a:t>
            </a:r>
            <a:r>
              <a:rPr lang="en-US" sz="2199" spc="131">
                <a:solidFill>
                  <a:srgbClr val="FFFFFF"/>
                </a:solidFill>
                <a:latin typeface="Montserrat"/>
              </a:rPr>
              <a:t> Bir nesnenin bir kümenin üst kümesi olma derecesini temsil eder.</a:t>
            </a:r>
          </a:p>
          <a:p>
            <a:pPr marL="0" lvl="0" indent="0" algn="just">
              <a:lnSpc>
                <a:spcPts val="2969"/>
              </a:lnSpc>
              <a:spcBef>
                <a:spcPct val="0"/>
              </a:spcBef>
            </a:pPr>
            <a:endParaRPr lang="en-US" sz="2199" spc="131">
              <a:solidFill>
                <a:srgbClr val="FFFFFF"/>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TextBox 3"/>
          <p:cNvSpPr txBox="1"/>
          <p:nvPr/>
        </p:nvSpPr>
        <p:spPr>
          <a:xfrm>
            <a:off x="1028700" y="3277553"/>
            <a:ext cx="10841742" cy="3817620"/>
          </a:xfrm>
          <a:prstGeom prst="rect">
            <a:avLst/>
          </a:prstGeom>
        </p:spPr>
        <p:txBody>
          <a:bodyPr lIns="0" tIns="0" rIns="0" bIns="0" rtlCol="0" anchor="t">
            <a:spAutoFit/>
          </a:bodyPr>
          <a:lstStyle/>
          <a:p>
            <a:pPr>
              <a:lnSpc>
                <a:spcPts val="9990"/>
              </a:lnSpc>
            </a:pPr>
            <a:r>
              <a:rPr lang="en-US" sz="9000">
                <a:solidFill>
                  <a:srgbClr val="FFFFFF"/>
                </a:solidFill>
                <a:latin typeface="Montserrat Bold"/>
              </a:rPr>
              <a:t>Bulanık Mantık Tabanlı Sınıflandırma</a:t>
            </a:r>
          </a:p>
        </p:txBody>
      </p:sp>
      <p:sp>
        <p:nvSpPr>
          <p:cNvPr id="4" name="Freeform 4"/>
          <p:cNvSpPr/>
          <p:nvPr/>
        </p:nvSpPr>
        <p:spPr>
          <a:xfrm>
            <a:off x="11162720" y="1877013"/>
            <a:ext cx="6532975" cy="6532975"/>
          </a:xfrm>
          <a:custGeom>
            <a:avLst/>
            <a:gdLst/>
            <a:ahLst/>
            <a:cxnLst/>
            <a:rect l="l" t="t" r="r" b="b"/>
            <a:pathLst>
              <a:path w="6532975" h="6532975">
                <a:moveTo>
                  <a:pt x="0" y="0"/>
                </a:moveTo>
                <a:lnTo>
                  <a:pt x="6532975" y="0"/>
                </a:lnTo>
                <a:lnTo>
                  <a:pt x="6532975" y="6532974"/>
                </a:lnTo>
                <a:lnTo>
                  <a:pt x="0" y="6532974"/>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TextBox 3"/>
          <p:cNvSpPr txBox="1"/>
          <p:nvPr/>
        </p:nvSpPr>
        <p:spPr>
          <a:xfrm>
            <a:off x="1028700" y="1104900"/>
            <a:ext cx="12091986" cy="3592830"/>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Sınıflandırma Nedir?</a:t>
            </a:r>
          </a:p>
          <a:p>
            <a:pPr>
              <a:lnSpc>
                <a:spcPts val="9434"/>
              </a:lnSpc>
            </a:pPr>
            <a:endParaRPr lang="en-US" sz="8499">
              <a:solidFill>
                <a:srgbClr val="FFFFFF"/>
              </a:solidFill>
              <a:latin typeface="Montserrat Bold"/>
            </a:endParaRPr>
          </a:p>
        </p:txBody>
      </p:sp>
      <p:sp>
        <p:nvSpPr>
          <p:cNvPr id="4" name="Freeform 4"/>
          <p:cNvSpPr/>
          <p:nvPr/>
        </p:nvSpPr>
        <p:spPr>
          <a:xfrm>
            <a:off x="9935936" y="5143500"/>
            <a:ext cx="7323364" cy="4114800"/>
          </a:xfrm>
          <a:custGeom>
            <a:avLst/>
            <a:gdLst/>
            <a:ahLst/>
            <a:cxnLst/>
            <a:rect l="l" t="t" r="r" b="b"/>
            <a:pathLst>
              <a:path w="7323364" h="4114800">
                <a:moveTo>
                  <a:pt x="0" y="0"/>
                </a:moveTo>
                <a:lnTo>
                  <a:pt x="7323364" y="0"/>
                </a:lnTo>
                <a:lnTo>
                  <a:pt x="7323364" y="4114800"/>
                </a:lnTo>
                <a:lnTo>
                  <a:pt x="0" y="4114800"/>
                </a:lnTo>
                <a:lnTo>
                  <a:pt x="0" y="0"/>
                </a:lnTo>
                <a:close/>
              </a:path>
            </a:pathLst>
          </a:custGeom>
          <a:blipFill>
            <a:blip r:embed="rId3"/>
            <a:stretch>
              <a:fillRect/>
            </a:stretch>
          </a:blipFill>
        </p:spPr>
        <p:txBody>
          <a:bodyPr/>
          <a:lstStyle/>
          <a:p>
            <a:endParaRPr lang="tr-TR"/>
          </a:p>
        </p:txBody>
      </p:sp>
      <p:sp>
        <p:nvSpPr>
          <p:cNvPr id="5" name="TextBox 5"/>
          <p:cNvSpPr txBox="1"/>
          <p:nvPr/>
        </p:nvSpPr>
        <p:spPr>
          <a:xfrm>
            <a:off x="1028700" y="4349858"/>
            <a:ext cx="6869300" cy="2586990"/>
          </a:xfrm>
          <a:prstGeom prst="rect">
            <a:avLst/>
          </a:prstGeom>
        </p:spPr>
        <p:txBody>
          <a:bodyPr lIns="0" tIns="0" rIns="0" bIns="0" rtlCol="0" anchor="t">
            <a:spAutoFit/>
          </a:bodyPr>
          <a:lstStyle/>
          <a:p>
            <a:pPr>
              <a:lnSpc>
                <a:spcPts val="2969"/>
              </a:lnSpc>
            </a:pPr>
            <a:r>
              <a:rPr lang="en-US" sz="2199" spc="131">
                <a:solidFill>
                  <a:srgbClr val="FFFFFF"/>
                </a:solidFill>
                <a:latin typeface="Montserrat"/>
              </a:rPr>
              <a:t>Bulanık sınıflandırma, bulanık mantık prensiplerini kullanarak verileri belirli kategorilere ayırma işlemidir. </a:t>
            </a:r>
          </a:p>
          <a:p>
            <a:pPr>
              <a:lnSpc>
                <a:spcPts val="2969"/>
              </a:lnSpc>
            </a:pPr>
            <a:endParaRPr lang="en-US" sz="2199" spc="131">
              <a:solidFill>
                <a:srgbClr val="FFFFFF"/>
              </a:solidFill>
              <a:latin typeface="Montserrat"/>
            </a:endParaRPr>
          </a:p>
          <a:p>
            <a:pPr marL="0" lvl="0" indent="0">
              <a:lnSpc>
                <a:spcPts val="2969"/>
              </a:lnSpc>
              <a:spcBef>
                <a:spcPct val="0"/>
              </a:spcBef>
            </a:pPr>
            <a:r>
              <a:rPr lang="en-US" sz="2199" spc="131">
                <a:solidFill>
                  <a:srgbClr val="FFFFFF"/>
                </a:solidFill>
                <a:latin typeface="Montserrat"/>
              </a:rPr>
              <a:t>Bulanık mantık, klasik mantığın aksine, belirsizlik durumlarını ve sürekli değişen durumları daha iyi modelleyebilir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Freeform 3"/>
          <p:cNvSpPr/>
          <p:nvPr/>
        </p:nvSpPr>
        <p:spPr>
          <a:xfrm>
            <a:off x="10300763" y="2773952"/>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3"/>
            <a:stretch>
              <a:fillRect/>
            </a:stretch>
          </a:blipFill>
        </p:spPr>
        <p:txBody>
          <a:bodyPr/>
          <a:lstStyle/>
          <a:p>
            <a:endParaRPr lang="tr-TR"/>
          </a:p>
        </p:txBody>
      </p:sp>
      <p:sp>
        <p:nvSpPr>
          <p:cNvPr id="4" name="TextBox 4"/>
          <p:cNvSpPr txBox="1"/>
          <p:nvPr/>
        </p:nvSpPr>
        <p:spPr>
          <a:xfrm>
            <a:off x="1028700" y="1051976"/>
            <a:ext cx="15142617" cy="3592830"/>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Sınıflandırma Algoritmaları</a:t>
            </a:r>
          </a:p>
          <a:p>
            <a:pPr>
              <a:lnSpc>
                <a:spcPts val="9434"/>
              </a:lnSpc>
            </a:pPr>
            <a:endParaRPr lang="en-US" sz="8499">
              <a:solidFill>
                <a:srgbClr val="FFFFFF"/>
              </a:solidFill>
              <a:latin typeface="Montserrat Bold"/>
            </a:endParaRPr>
          </a:p>
        </p:txBody>
      </p:sp>
      <p:sp>
        <p:nvSpPr>
          <p:cNvPr id="5" name="TextBox 5"/>
          <p:cNvSpPr txBox="1"/>
          <p:nvPr/>
        </p:nvSpPr>
        <p:spPr>
          <a:xfrm>
            <a:off x="1028700" y="3376406"/>
            <a:ext cx="8684496" cy="6673215"/>
          </a:xfrm>
          <a:prstGeom prst="rect">
            <a:avLst/>
          </a:prstGeom>
        </p:spPr>
        <p:txBody>
          <a:bodyPr lIns="0" tIns="0" rIns="0" bIns="0" rtlCol="0" anchor="t">
            <a:spAutoFit/>
          </a:bodyPr>
          <a:lstStyle/>
          <a:p>
            <a:pPr marL="0" lvl="0" indent="0">
              <a:lnSpc>
                <a:spcPts val="2969"/>
              </a:lnSpc>
              <a:spcBef>
                <a:spcPct val="0"/>
              </a:spcBef>
            </a:pPr>
            <a:endParaRPr/>
          </a:p>
          <a:p>
            <a:pPr marL="0" lvl="0" indent="0">
              <a:lnSpc>
                <a:spcPts val="2969"/>
              </a:lnSpc>
              <a:spcBef>
                <a:spcPct val="0"/>
              </a:spcBef>
            </a:pPr>
            <a:r>
              <a:rPr lang="en-US" sz="2199" u="none" spc="131">
                <a:solidFill>
                  <a:srgbClr val="FFFFFF"/>
                </a:solidFill>
                <a:latin typeface="Montserrat Bold"/>
              </a:rPr>
              <a:t>N-gram ve Bulanık Mantık Algoritmaları: </a:t>
            </a:r>
            <a:r>
              <a:rPr lang="en-US" sz="2199" u="none" spc="131">
                <a:solidFill>
                  <a:srgbClr val="FFFFFF"/>
                </a:solidFill>
                <a:latin typeface="Montserrat"/>
              </a:rPr>
              <a:t>Bu yaklaşım, kaynak kod benzerliğini bulmak için kullanılır. </a:t>
            </a:r>
            <a:r>
              <a:rPr lang="en-US" sz="2199" spc="131">
                <a:solidFill>
                  <a:srgbClr val="FFFFFF"/>
                </a:solidFill>
                <a:latin typeface="Montserrat"/>
              </a:rPr>
              <a:t>Özellikle eğitim alanında, öğrenciler arasında kod paylaşımını önlemek ve ders değerlendirmelerinde haksızlıkları engellemek amacıyla kullanılır</a:t>
            </a:r>
            <a:r>
              <a:rPr lang="en-US" sz="2199" u="sng" spc="131">
                <a:solidFill>
                  <a:srgbClr val="FFFFFF"/>
                </a:solidFill>
                <a:latin typeface="Montserrat"/>
              </a:rPr>
              <a:t>.</a:t>
            </a:r>
          </a:p>
          <a:p>
            <a:pPr marL="0" lvl="0" indent="0">
              <a:lnSpc>
                <a:spcPts val="2969"/>
              </a:lnSpc>
              <a:spcBef>
                <a:spcPct val="0"/>
              </a:spcBef>
            </a:pPr>
            <a:endParaRPr lang="en-US" sz="2199" u="sng" spc="131">
              <a:solidFill>
                <a:srgbClr val="FFFFFF"/>
              </a:solidFill>
              <a:latin typeface="Montserrat"/>
            </a:endParaRPr>
          </a:p>
          <a:p>
            <a:pPr marL="0" lvl="0" indent="0">
              <a:lnSpc>
                <a:spcPts val="2969"/>
              </a:lnSpc>
              <a:spcBef>
                <a:spcPct val="0"/>
              </a:spcBef>
            </a:pPr>
            <a:r>
              <a:rPr lang="en-US" sz="2199" spc="131">
                <a:solidFill>
                  <a:srgbClr val="FFFFFF"/>
                </a:solidFill>
                <a:latin typeface="Montserrat Bold"/>
              </a:rPr>
              <a:t>Karar Ağaçları, Karar Destek Vektör Makinesi, Yapay Sinir Ağları, Genetik Algoritmalar, Bulanık Kümeler Yaklaşımı:</a:t>
            </a:r>
          </a:p>
          <a:p>
            <a:pPr marL="0" lvl="0" indent="0">
              <a:lnSpc>
                <a:spcPts val="2969"/>
              </a:lnSpc>
              <a:spcBef>
                <a:spcPct val="0"/>
              </a:spcBef>
            </a:pPr>
            <a:r>
              <a:rPr lang="en-US" sz="2199" spc="131">
                <a:solidFill>
                  <a:srgbClr val="FFFFFF"/>
                </a:solidFill>
                <a:latin typeface="Montserrat"/>
              </a:rPr>
              <a:t>Bu algoritmalar, veri sınıflandırma problemlerini çözmek için kullanılır</a:t>
            </a:r>
            <a:r>
              <a:rPr lang="en-US" sz="2199" u="none" spc="131">
                <a:solidFill>
                  <a:srgbClr val="FFFFFF"/>
                </a:solidFill>
                <a:latin typeface="Montserrat"/>
              </a:rPr>
              <a:t>.</a:t>
            </a:r>
          </a:p>
          <a:p>
            <a:pPr marL="0" lvl="0" indent="0">
              <a:lnSpc>
                <a:spcPts val="2969"/>
              </a:lnSpc>
              <a:spcBef>
                <a:spcPct val="0"/>
              </a:spcBef>
            </a:pPr>
            <a:endParaRPr lang="en-US" sz="2199" u="none" spc="131">
              <a:solidFill>
                <a:srgbClr val="FFFFFF"/>
              </a:solidFill>
              <a:latin typeface="Montserrat"/>
            </a:endParaRPr>
          </a:p>
          <a:p>
            <a:pPr marL="0" lvl="0" indent="0">
              <a:lnSpc>
                <a:spcPts val="2969"/>
              </a:lnSpc>
              <a:spcBef>
                <a:spcPct val="0"/>
              </a:spcBef>
            </a:pPr>
            <a:r>
              <a:rPr lang="en-US" sz="2199" spc="131">
                <a:solidFill>
                  <a:srgbClr val="FFFFFF"/>
                </a:solidFill>
                <a:latin typeface="Montserrat Bold"/>
              </a:rPr>
              <a:t>FURIA Algoritması:</a:t>
            </a:r>
            <a:r>
              <a:rPr lang="en-US" sz="2199" spc="131">
                <a:solidFill>
                  <a:srgbClr val="FFFFFF"/>
                </a:solidFill>
                <a:latin typeface="Montserrat"/>
              </a:rPr>
              <a:t> Bu algoritmalar, belirsiz ve karmaşık durumları modellemek için idealdir ve birçok uygulama alanında kullanılır</a:t>
            </a:r>
            <a:r>
              <a:rPr lang="en-US" sz="2199" u="none" spc="131">
                <a:solidFill>
                  <a:srgbClr val="FFFFFF"/>
                </a:solidFill>
                <a:latin typeface="Montserrat"/>
              </a:rPr>
              <a:t>.</a:t>
            </a:r>
          </a:p>
          <a:p>
            <a:pPr marL="0" lvl="0" indent="0">
              <a:lnSpc>
                <a:spcPts val="2969"/>
              </a:lnSpc>
              <a:spcBef>
                <a:spcPct val="0"/>
              </a:spcBef>
            </a:pPr>
            <a:endParaRPr lang="en-US" sz="2199" u="none" spc="131">
              <a:solidFill>
                <a:srgbClr val="FFFFFF"/>
              </a:solidFill>
              <a:latin typeface="Montserrat"/>
            </a:endParaRPr>
          </a:p>
          <a:p>
            <a:pPr marL="0" lvl="0" indent="0">
              <a:lnSpc>
                <a:spcPts val="2969"/>
              </a:lnSpc>
              <a:spcBef>
                <a:spcPct val="0"/>
              </a:spcBef>
            </a:pPr>
            <a:endParaRPr lang="en-US" sz="2199" u="none" spc="131">
              <a:solidFill>
                <a:srgbClr val="FFFFFF"/>
              </a:solidFill>
              <a:latin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TextBox 3"/>
          <p:cNvSpPr txBox="1"/>
          <p:nvPr/>
        </p:nvSpPr>
        <p:spPr>
          <a:xfrm>
            <a:off x="1028700" y="1104900"/>
            <a:ext cx="14214907" cy="3592830"/>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Sınıflandırma Uygulama Alanları</a:t>
            </a:r>
          </a:p>
          <a:p>
            <a:pPr algn="ctr">
              <a:lnSpc>
                <a:spcPts val="9434"/>
              </a:lnSpc>
            </a:pPr>
            <a:endParaRPr lang="en-US" sz="8499">
              <a:solidFill>
                <a:srgbClr val="FFFFFF"/>
              </a:solidFill>
              <a:latin typeface="Montserrat Bold"/>
            </a:endParaRPr>
          </a:p>
        </p:txBody>
      </p:sp>
      <p:sp>
        <p:nvSpPr>
          <p:cNvPr id="4" name="TextBox 4"/>
          <p:cNvSpPr txBox="1"/>
          <p:nvPr/>
        </p:nvSpPr>
        <p:spPr>
          <a:xfrm>
            <a:off x="1028700" y="4162051"/>
            <a:ext cx="12910434" cy="4815840"/>
          </a:xfrm>
          <a:prstGeom prst="rect">
            <a:avLst/>
          </a:prstGeom>
        </p:spPr>
        <p:txBody>
          <a:bodyPr lIns="0" tIns="0" rIns="0" bIns="0" rtlCol="0" anchor="t">
            <a:spAutoFit/>
          </a:bodyPr>
          <a:lstStyle/>
          <a:p>
            <a:pPr>
              <a:lnSpc>
                <a:spcPts val="2969"/>
              </a:lnSpc>
            </a:pPr>
            <a:r>
              <a:rPr lang="en-US" sz="2199" spc="131">
                <a:solidFill>
                  <a:srgbClr val="FFFFFF"/>
                </a:solidFill>
                <a:latin typeface="Montserrat"/>
              </a:rPr>
              <a:t>Bulanık sınıflandırma, bulanık mantığı kullanarak sınıflandırma problemlerini çözer.</a:t>
            </a:r>
          </a:p>
          <a:p>
            <a:pPr>
              <a:lnSpc>
                <a:spcPts val="2969"/>
              </a:lnSpc>
            </a:pPr>
            <a:endParaRPr lang="en-US" sz="2199" spc="131">
              <a:solidFill>
                <a:srgbClr val="FFFFFF"/>
              </a:solidFill>
              <a:latin typeface="Montserrat"/>
            </a:endParaRPr>
          </a:p>
          <a:p>
            <a:pPr>
              <a:lnSpc>
                <a:spcPts val="2969"/>
              </a:lnSpc>
            </a:pPr>
            <a:r>
              <a:rPr lang="en-US" sz="2199" spc="131">
                <a:solidFill>
                  <a:srgbClr val="FFFFFF"/>
                </a:solidFill>
                <a:latin typeface="Montserrat"/>
              </a:rPr>
              <a:t>Kesin olmayan bilgileri dikkate alabilir, esnek ve uyarlanabilir olması nedeniyle klasik mantığa göre avantajları vardır. </a:t>
            </a:r>
          </a:p>
          <a:p>
            <a:pPr>
              <a:lnSpc>
                <a:spcPts val="2969"/>
              </a:lnSpc>
            </a:pPr>
            <a:endParaRPr lang="en-US" sz="2199" spc="131">
              <a:solidFill>
                <a:srgbClr val="FFFFFF"/>
              </a:solidFill>
              <a:latin typeface="Montserrat"/>
            </a:endParaRPr>
          </a:p>
          <a:p>
            <a:pPr>
              <a:lnSpc>
                <a:spcPts val="2969"/>
              </a:lnSpc>
            </a:pPr>
            <a:r>
              <a:rPr lang="en-US" sz="2199" spc="131">
                <a:solidFill>
                  <a:srgbClr val="FFFFFF"/>
                </a:solidFill>
                <a:latin typeface="Montserrat"/>
              </a:rPr>
              <a:t>Görüntü işleme, doğal dil işleme, yapay zeka, endüstriyel kontrol, tıp ve eğitim gibi birçok alanda kullanılır. </a:t>
            </a:r>
          </a:p>
          <a:p>
            <a:pPr>
              <a:lnSpc>
                <a:spcPts val="2969"/>
              </a:lnSpc>
            </a:pPr>
            <a:endParaRPr lang="en-US" sz="2199" spc="131">
              <a:solidFill>
                <a:srgbClr val="FFFFFF"/>
              </a:solidFill>
              <a:latin typeface="Montserrat"/>
            </a:endParaRPr>
          </a:p>
          <a:p>
            <a:pPr>
              <a:lnSpc>
                <a:spcPts val="2969"/>
              </a:lnSpc>
            </a:pPr>
            <a:r>
              <a:rPr lang="en-US" sz="2199" spc="131">
                <a:solidFill>
                  <a:srgbClr val="FFFFFF"/>
                </a:solidFill>
                <a:latin typeface="Montserrat"/>
              </a:rPr>
              <a:t>Örneğin, görüntüleri, metinleri, karmaşık problemleri çözmek, süreçleri kontrol etmek, hastalıkları teşhis etmek ve tedavi etmek, öğrencilerin performansını değerlendirmek için kullanılır.</a:t>
            </a:r>
          </a:p>
          <a:p>
            <a:pPr>
              <a:lnSpc>
                <a:spcPts val="2969"/>
              </a:lnSpc>
              <a:spcBef>
                <a:spcPct val="0"/>
              </a:spcBef>
            </a:pPr>
            <a:endParaRPr lang="en-US" sz="2199" spc="131">
              <a:solidFill>
                <a:srgbClr val="FFFFFF"/>
              </a:solidFill>
              <a:latin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TextBox 3"/>
          <p:cNvSpPr txBox="1"/>
          <p:nvPr/>
        </p:nvSpPr>
        <p:spPr>
          <a:xfrm>
            <a:off x="1028700" y="1104900"/>
            <a:ext cx="13554125" cy="4783456"/>
          </a:xfrm>
          <a:prstGeom prst="rect">
            <a:avLst/>
          </a:prstGeom>
        </p:spPr>
        <p:txBody>
          <a:bodyPr lIns="0" tIns="0" rIns="0" bIns="0" rtlCol="0" anchor="t">
            <a:spAutoFit/>
          </a:bodyPr>
          <a:lstStyle/>
          <a:p>
            <a:pPr>
              <a:lnSpc>
                <a:spcPts val="9435"/>
              </a:lnSpc>
            </a:pPr>
            <a:r>
              <a:rPr lang="en-US" sz="8500">
                <a:solidFill>
                  <a:srgbClr val="FFFFFF"/>
                </a:solidFill>
                <a:latin typeface="Montserrat Bold"/>
              </a:rPr>
              <a:t>Bulanık Mantık Tabanlı Sınıflandırma ile İlgili Çalışmalar</a:t>
            </a:r>
          </a:p>
          <a:p>
            <a:pPr>
              <a:lnSpc>
                <a:spcPts val="9435"/>
              </a:lnSpc>
            </a:pPr>
            <a:endParaRPr lang="en-US" sz="8500">
              <a:solidFill>
                <a:srgbClr val="FFFFFF"/>
              </a:solidFill>
              <a:latin typeface="Montserrat Bold"/>
            </a:endParaRPr>
          </a:p>
        </p:txBody>
      </p:sp>
      <p:sp>
        <p:nvSpPr>
          <p:cNvPr id="4" name="TextBox 4"/>
          <p:cNvSpPr txBox="1"/>
          <p:nvPr/>
        </p:nvSpPr>
        <p:spPr>
          <a:xfrm>
            <a:off x="1028700" y="4886911"/>
            <a:ext cx="13359608" cy="4072890"/>
          </a:xfrm>
          <a:prstGeom prst="rect">
            <a:avLst/>
          </a:prstGeom>
        </p:spPr>
        <p:txBody>
          <a:bodyPr lIns="0" tIns="0" rIns="0" bIns="0" rtlCol="0" anchor="t">
            <a:spAutoFit/>
          </a:bodyPr>
          <a:lstStyle/>
          <a:p>
            <a:pPr marL="0" lvl="0" indent="0">
              <a:lnSpc>
                <a:spcPts val="2969"/>
              </a:lnSpc>
              <a:spcBef>
                <a:spcPct val="0"/>
              </a:spcBef>
            </a:pPr>
            <a:r>
              <a:rPr lang="en-US" sz="2199" spc="131">
                <a:solidFill>
                  <a:srgbClr val="FFFFFF"/>
                </a:solidFill>
                <a:latin typeface="Montserrat"/>
              </a:rPr>
              <a:t>Bulanık mantık, birçok farklı uygulama alanında kullanılır. Örnek vermek gerekirse;</a:t>
            </a:r>
          </a:p>
          <a:p>
            <a:pPr marL="0" lvl="0" indent="0">
              <a:lnSpc>
                <a:spcPts val="2969"/>
              </a:lnSpc>
              <a:spcBef>
                <a:spcPct val="0"/>
              </a:spcBef>
            </a:pPr>
            <a:endParaRPr lang="en-US" sz="2199" spc="131">
              <a:solidFill>
                <a:srgbClr val="FFFFFF"/>
              </a:solidFill>
              <a:latin typeface="Montserrat"/>
            </a:endParaRPr>
          </a:p>
          <a:p>
            <a:pPr>
              <a:lnSpc>
                <a:spcPts val="2969"/>
              </a:lnSpc>
              <a:spcBef>
                <a:spcPct val="0"/>
              </a:spcBef>
            </a:pPr>
            <a:r>
              <a:rPr lang="en-US" sz="2199" spc="131">
                <a:solidFill>
                  <a:srgbClr val="FFFFFF"/>
                </a:solidFill>
                <a:latin typeface="Montserrat"/>
              </a:rPr>
              <a:t>Arazi örtüsü tespiti</a:t>
            </a:r>
          </a:p>
          <a:p>
            <a:pPr>
              <a:lnSpc>
                <a:spcPts val="2969"/>
              </a:lnSpc>
              <a:spcBef>
                <a:spcPct val="0"/>
              </a:spcBef>
            </a:pPr>
            <a:r>
              <a:rPr lang="en-US" sz="2199" spc="131">
                <a:solidFill>
                  <a:srgbClr val="FFFFFF"/>
                </a:solidFill>
                <a:latin typeface="Montserrat"/>
              </a:rPr>
              <a:t>Görüntü tanıma</a:t>
            </a:r>
          </a:p>
          <a:p>
            <a:pPr>
              <a:lnSpc>
                <a:spcPts val="2969"/>
              </a:lnSpc>
              <a:spcBef>
                <a:spcPct val="0"/>
              </a:spcBef>
            </a:pPr>
            <a:r>
              <a:rPr lang="en-US" sz="2199" spc="131">
                <a:solidFill>
                  <a:srgbClr val="FFFFFF"/>
                </a:solidFill>
                <a:latin typeface="Montserrat"/>
              </a:rPr>
              <a:t>Ses tanıma</a:t>
            </a:r>
          </a:p>
          <a:p>
            <a:pPr marL="0" lvl="0" indent="0">
              <a:lnSpc>
                <a:spcPts val="2969"/>
              </a:lnSpc>
              <a:spcBef>
                <a:spcPct val="0"/>
              </a:spcBef>
            </a:pPr>
            <a:r>
              <a:rPr lang="en-US" sz="2199" spc="131">
                <a:solidFill>
                  <a:srgbClr val="FFFFFF"/>
                </a:solidFill>
                <a:latin typeface="Montserrat"/>
              </a:rPr>
              <a:t>Kontrol otomasyonları</a:t>
            </a:r>
          </a:p>
          <a:p>
            <a:pPr marL="0" lvl="0" indent="0">
              <a:lnSpc>
                <a:spcPts val="2969"/>
              </a:lnSpc>
              <a:spcBef>
                <a:spcPct val="0"/>
              </a:spcBef>
            </a:pPr>
            <a:r>
              <a:rPr lang="en-US" sz="2199" spc="131">
                <a:solidFill>
                  <a:srgbClr val="FFFFFF"/>
                </a:solidFill>
                <a:latin typeface="Montserrat"/>
              </a:rPr>
              <a:t>Tıp</a:t>
            </a:r>
          </a:p>
          <a:p>
            <a:pPr marL="0" lvl="0" indent="0">
              <a:lnSpc>
                <a:spcPts val="2969"/>
              </a:lnSpc>
              <a:spcBef>
                <a:spcPct val="0"/>
              </a:spcBef>
            </a:pPr>
            <a:r>
              <a:rPr lang="en-US" sz="2199" spc="131">
                <a:solidFill>
                  <a:srgbClr val="FFFFFF"/>
                </a:solidFill>
                <a:latin typeface="Montserrat"/>
              </a:rPr>
              <a:t>Endüstri</a:t>
            </a:r>
          </a:p>
          <a:p>
            <a:pPr marL="0" lvl="0" indent="0">
              <a:lnSpc>
                <a:spcPts val="2969"/>
              </a:lnSpc>
              <a:spcBef>
                <a:spcPct val="0"/>
              </a:spcBef>
            </a:pPr>
            <a:r>
              <a:rPr lang="en-US" sz="2199" spc="131">
                <a:solidFill>
                  <a:srgbClr val="FFFFFF"/>
                </a:solidFill>
                <a:latin typeface="Montserrat"/>
              </a:rPr>
              <a:t>Doğal dil işleme</a:t>
            </a:r>
          </a:p>
          <a:p>
            <a:pPr>
              <a:lnSpc>
                <a:spcPts val="2969"/>
              </a:lnSpc>
              <a:spcBef>
                <a:spcPct val="0"/>
              </a:spcBef>
            </a:pPr>
            <a:endParaRPr lang="en-US" sz="2199" spc="131">
              <a:solidFill>
                <a:srgbClr val="FFFFFF"/>
              </a:solidFill>
              <a:latin typeface="Montserrat"/>
            </a:endParaRPr>
          </a:p>
          <a:p>
            <a:pPr marL="0" lvl="0" indent="0">
              <a:lnSpc>
                <a:spcPts val="2969"/>
              </a:lnSpc>
              <a:spcBef>
                <a:spcPct val="0"/>
              </a:spcBef>
            </a:pPr>
            <a:endParaRPr lang="en-US" sz="2199" spc="131">
              <a:solidFill>
                <a:srgbClr val="FFFFFF"/>
              </a:solidFill>
              <a:latin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TextBox 3"/>
          <p:cNvSpPr txBox="1"/>
          <p:nvPr/>
        </p:nvSpPr>
        <p:spPr>
          <a:xfrm>
            <a:off x="1028700" y="1066800"/>
            <a:ext cx="15948990" cy="2339340"/>
          </a:xfrm>
          <a:prstGeom prst="rect">
            <a:avLst/>
          </a:prstGeom>
        </p:spPr>
        <p:txBody>
          <a:bodyPr lIns="0" tIns="0" rIns="0" bIns="0" rtlCol="0" anchor="t">
            <a:spAutoFit/>
          </a:bodyPr>
          <a:lstStyle/>
          <a:p>
            <a:pPr algn="ctr">
              <a:lnSpc>
                <a:spcPts val="6104"/>
              </a:lnSpc>
            </a:pPr>
            <a:r>
              <a:rPr lang="en-US" sz="5499">
                <a:solidFill>
                  <a:srgbClr val="FFFFFF"/>
                </a:solidFill>
                <a:latin typeface="Montserrat Bold"/>
              </a:rPr>
              <a:t>Bulanık Mantık Tabanlı Sınıflandırmanın Avantajları ve Dezavantajları</a:t>
            </a:r>
          </a:p>
          <a:p>
            <a:pPr algn="ctr">
              <a:lnSpc>
                <a:spcPts val="6104"/>
              </a:lnSpc>
            </a:pPr>
            <a:endParaRPr lang="en-US" sz="5499">
              <a:solidFill>
                <a:srgbClr val="FFFFFF"/>
              </a:solidFill>
              <a:latin typeface="Montserrat Bold"/>
            </a:endParaRPr>
          </a:p>
        </p:txBody>
      </p:sp>
      <p:grpSp>
        <p:nvGrpSpPr>
          <p:cNvPr id="4" name="Group 4"/>
          <p:cNvGrpSpPr/>
          <p:nvPr/>
        </p:nvGrpSpPr>
        <p:grpSpPr>
          <a:xfrm>
            <a:off x="1077129" y="3341795"/>
            <a:ext cx="7585195" cy="5916505"/>
            <a:chOff x="0" y="0"/>
            <a:chExt cx="1848236" cy="1441637"/>
          </a:xfrm>
        </p:grpSpPr>
        <p:sp>
          <p:nvSpPr>
            <p:cNvPr id="5" name="Freeform 5"/>
            <p:cNvSpPr/>
            <p:nvPr/>
          </p:nvSpPr>
          <p:spPr>
            <a:xfrm>
              <a:off x="0" y="0"/>
              <a:ext cx="1848235" cy="1441637"/>
            </a:xfrm>
            <a:custGeom>
              <a:avLst/>
              <a:gdLst/>
              <a:ahLst/>
              <a:cxnLst/>
              <a:rect l="l" t="t" r="r" b="b"/>
              <a:pathLst>
                <a:path w="1848235" h="1441637">
                  <a:moveTo>
                    <a:pt x="52054" y="0"/>
                  </a:moveTo>
                  <a:lnTo>
                    <a:pt x="1796182" y="0"/>
                  </a:lnTo>
                  <a:cubicBezTo>
                    <a:pt x="1824930" y="0"/>
                    <a:pt x="1848235" y="23305"/>
                    <a:pt x="1848235" y="52054"/>
                  </a:cubicBezTo>
                  <a:lnTo>
                    <a:pt x="1848235" y="1389583"/>
                  </a:lnTo>
                  <a:cubicBezTo>
                    <a:pt x="1848235" y="1418331"/>
                    <a:pt x="1824930" y="1441637"/>
                    <a:pt x="1796182" y="1441637"/>
                  </a:cubicBezTo>
                  <a:lnTo>
                    <a:pt x="52054" y="1441637"/>
                  </a:lnTo>
                  <a:cubicBezTo>
                    <a:pt x="38248" y="1441637"/>
                    <a:pt x="25008" y="1436152"/>
                    <a:pt x="15246" y="1426390"/>
                  </a:cubicBezTo>
                  <a:cubicBezTo>
                    <a:pt x="5484" y="1416628"/>
                    <a:pt x="0" y="1403388"/>
                    <a:pt x="0" y="1389583"/>
                  </a:cubicBezTo>
                  <a:lnTo>
                    <a:pt x="0" y="52054"/>
                  </a:lnTo>
                  <a:cubicBezTo>
                    <a:pt x="0" y="38248"/>
                    <a:pt x="5484" y="25008"/>
                    <a:pt x="15246" y="15246"/>
                  </a:cubicBezTo>
                  <a:cubicBezTo>
                    <a:pt x="25008" y="5484"/>
                    <a:pt x="38248" y="0"/>
                    <a:pt x="52054" y="0"/>
                  </a:cubicBezTo>
                  <a:close/>
                </a:path>
              </a:pathLst>
            </a:custGeom>
            <a:solidFill>
              <a:srgbClr val="266A79"/>
            </a:solidFill>
            <a:ln w="19050" cap="rnd">
              <a:solidFill>
                <a:srgbClr val="FFFFFF"/>
              </a:solidFill>
              <a:prstDash val="solid"/>
              <a:round/>
            </a:ln>
          </p:spPr>
          <p:txBody>
            <a:bodyPr/>
            <a:lstStyle/>
            <a:p>
              <a:endParaRPr lang="tr-TR"/>
            </a:p>
          </p:txBody>
        </p:sp>
        <p:sp>
          <p:nvSpPr>
            <p:cNvPr id="6" name="TextBox 6"/>
            <p:cNvSpPr txBox="1"/>
            <p:nvPr/>
          </p:nvSpPr>
          <p:spPr>
            <a:xfrm>
              <a:off x="0" y="-38100"/>
              <a:ext cx="1848236" cy="1479737"/>
            </a:xfrm>
            <a:prstGeom prst="rect">
              <a:avLst/>
            </a:prstGeom>
          </p:spPr>
          <p:txBody>
            <a:bodyPr lIns="67700" tIns="67700" rIns="67700" bIns="67700" rtlCol="0" anchor="ctr"/>
            <a:lstStyle/>
            <a:p>
              <a:pPr algn="ctr">
                <a:lnSpc>
                  <a:spcPts val="2659"/>
                </a:lnSpc>
                <a:spcBef>
                  <a:spcPct val="0"/>
                </a:spcBef>
              </a:pPr>
              <a:endParaRPr/>
            </a:p>
          </p:txBody>
        </p:sp>
      </p:grpSp>
      <p:sp>
        <p:nvSpPr>
          <p:cNvPr id="7" name="TextBox 7"/>
          <p:cNvSpPr txBox="1"/>
          <p:nvPr/>
        </p:nvSpPr>
        <p:spPr>
          <a:xfrm>
            <a:off x="1683187" y="3896997"/>
            <a:ext cx="6569894" cy="4576376"/>
          </a:xfrm>
          <a:prstGeom prst="rect">
            <a:avLst/>
          </a:prstGeom>
        </p:spPr>
        <p:txBody>
          <a:bodyPr lIns="0" tIns="0" rIns="0" bIns="0" rtlCol="0" anchor="t">
            <a:spAutoFit/>
          </a:bodyPr>
          <a:lstStyle/>
          <a:p>
            <a:pPr algn="ctr">
              <a:lnSpc>
                <a:spcPts val="3988"/>
              </a:lnSpc>
            </a:pPr>
            <a:r>
              <a:rPr lang="en-US" sz="2954" spc="177">
                <a:solidFill>
                  <a:srgbClr val="000000"/>
                </a:solidFill>
                <a:latin typeface="Montserrat Bold"/>
              </a:rPr>
              <a:t>Avantajlar</a:t>
            </a:r>
          </a:p>
          <a:p>
            <a:pPr algn="ctr">
              <a:lnSpc>
                <a:spcPts val="2719"/>
              </a:lnSpc>
            </a:pPr>
            <a:endParaRPr lang="en-US" sz="2954" spc="177">
              <a:solidFill>
                <a:srgbClr val="000000"/>
              </a:solidFill>
              <a:latin typeface="Montserrat Bold"/>
            </a:endParaRPr>
          </a:p>
          <a:p>
            <a:pPr marL="0" lvl="0" indent="0" algn="ctr">
              <a:lnSpc>
                <a:spcPts val="2719"/>
              </a:lnSpc>
              <a:spcBef>
                <a:spcPct val="0"/>
              </a:spcBef>
            </a:pPr>
            <a:r>
              <a:rPr lang="en-US" sz="2014" spc="120">
                <a:solidFill>
                  <a:srgbClr val="FFFFFF"/>
                </a:solidFill>
                <a:latin typeface="Montserrat"/>
              </a:rPr>
              <a:t>İn</a:t>
            </a:r>
            <a:r>
              <a:rPr lang="en-US" sz="2014" u="none" spc="120">
                <a:solidFill>
                  <a:srgbClr val="FFFFFF"/>
                </a:solidFill>
                <a:latin typeface="Montserrat"/>
              </a:rPr>
              <a:t>san mantığına yakın sonuçlar çıkartabilir.</a:t>
            </a:r>
          </a:p>
          <a:p>
            <a:pPr marL="0" lvl="0" indent="0" algn="ctr">
              <a:lnSpc>
                <a:spcPts val="2719"/>
              </a:lnSpc>
              <a:spcBef>
                <a:spcPct val="0"/>
              </a:spcBef>
            </a:pPr>
            <a:endParaRPr lang="en-US" sz="2014" u="none" spc="120">
              <a:solidFill>
                <a:srgbClr val="FFFFFF"/>
              </a:solidFill>
              <a:latin typeface="Montserrat"/>
            </a:endParaRPr>
          </a:p>
          <a:p>
            <a:pPr marL="0" lvl="0" indent="0" algn="ctr">
              <a:lnSpc>
                <a:spcPts val="2719"/>
              </a:lnSpc>
              <a:spcBef>
                <a:spcPct val="0"/>
              </a:spcBef>
            </a:pPr>
            <a:r>
              <a:rPr lang="en-US" sz="2014" u="none" spc="120">
                <a:solidFill>
                  <a:srgbClr val="FFFFFF"/>
                </a:solidFill>
                <a:latin typeface="Montserrat"/>
              </a:rPr>
              <a:t>Netleşmemiş durumlarda bile akla yakın sonuçlar ortaya koyar.</a:t>
            </a:r>
          </a:p>
          <a:p>
            <a:pPr marL="0" lvl="0" indent="0" algn="ctr">
              <a:lnSpc>
                <a:spcPts val="2719"/>
              </a:lnSpc>
              <a:spcBef>
                <a:spcPct val="0"/>
              </a:spcBef>
            </a:pPr>
            <a:endParaRPr lang="en-US" sz="2014" u="none" spc="120">
              <a:solidFill>
                <a:srgbClr val="FFFFFF"/>
              </a:solidFill>
              <a:latin typeface="Montserrat"/>
            </a:endParaRPr>
          </a:p>
          <a:p>
            <a:pPr marL="0" lvl="0" indent="0" algn="ctr">
              <a:lnSpc>
                <a:spcPts val="2719"/>
              </a:lnSpc>
              <a:spcBef>
                <a:spcPct val="0"/>
              </a:spcBef>
            </a:pPr>
            <a:r>
              <a:rPr lang="en-US" sz="2014" u="none" spc="120">
                <a:solidFill>
                  <a:srgbClr val="FFFFFF"/>
                </a:solidFill>
                <a:latin typeface="Montserrat"/>
              </a:rPr>
              <a:t>Tecrübeleri sayısal hale getirir; insan zihnine yakın çalışır.</a:t>
            </a:r>
          </a:p>
          <a:p>
            <a:pPr algn="ctr">
              <a:lnSpc>
                <a:spcPts val="2719"/>
              </a:lnSpc>
              <a:spcBef>
                <a:spcPct val="0"/>
              </a:spcBef>
            </a:pPr>
            <a:endParaRPr lang="en-US" sz="2014" u="none" spc="120">
              <a:solidFill>
                <a:srgbClr val="FFFFFF"/>
              </a:solidFill>
              <a:latin typeface="Montserrat"/>
            </a:endParaRPr>
          </a:p>
          <a:p>
            <a:pPr algn="ctr">
              <a:lnSpc>
                <a:spcPts val="2719"/>
              </a:lnSpc>
              <a:spcBef>
                <a:spcPct val="0"/>
              </a:spcBef>
            </a:pPr>
            <a:r>
              <a:rPr lang="en-US" sz="2014" u="none" spc="120">
                <a:solidFill>
                  <a:srgbClr val="FFFFFF"/>
                </a:solidFill>
                <a:latin typeface="Montserrat"/>
              </a:rPr>
              <a:t>Esnek ve geniş perspektifli bir yaklaşımdır.</a:t>
            </a:r>
          </a:p>
          <a:p>
            <a:pPr algn="ctr">
              <a:lnSpc>
                <a:spcPts val="2719"/>
              </a:lnSpc>
              <a:spcBef>
                <a:spcPct val="0"/>
              </a:spcBef>
            </a:pPr>
            <a:endParaRPr lang="en-US" sz="2014" u="none" spc="120">
              <a:solidFill>
                <a:srgbClr val="FFFFFF"/>
              </a:solidFill>
              <a:latin typeface="Montserrat"/>
            </a:endParaRPr>
          </a:p>
          <a:p>
            <a:pPr marL="0" lvl="0" indent="0" algn="ctr">
              <a:lnSpc>
                <a:spcPts val="2719"/>
              </a:lnSpc>
              <a:spcBef>
                <a:spcPct val="0"/>
              </a:spcBef>
            </a:pPr>
            <a:endParaRPr lang="en-US" sz="2014" u="none" spc="120">
              <a:solidFill>
                <a:srgbClr val="FFFFFF"/>
              </a:solidFill>
              <a:latin typeface="Montserrat"/>
            </a:endParaRPr>
          </a:p>
        </p:txBody>
      </p:sp>
      <p:grpSp>
        <p:nvGrpSpPr>
          <p:cNvPr id="8" name="Group 8"/>
          <p:cNvGrpSpPr/>
          <p:nvPr/>
        </p:nvGrpSpPr>
        <p:grpSpPr>
          <a:xfrm>
            <a:off x="9674105" y="3341795"/>
            <a:ext cx="7585195" cy="5916505"/>
            <a:chOff x="0" y="0"/>
            <a:chExt cx="1848236" cy="1441637"/>
          </a:xfrm>
        </p:grpSpPr>
        <p:sp>
          <p:nvSpPr>
            <p:cNvPr id="9" name="Freeform 9"/>
            <p:cNvSpPr/>
            <p:nvPr/>
          </p:nvSpPr>
          <p:spPr>
            <a:xfrm>
              <a:off x="0" y="0"/>
              <a:ext cx="1848235" cy="1441637"/>
            </a:xfrm>
            <a:custGeom>
              <a:avLst/>
              <a:gdLst/>
              <a:ahLst/>
              <a:cxnLst/>
              <a:rect l="l" t="t" r="r" b="b"/>
              <a:pathLst>
                <a:path w="1848235" h="1441637">
                  <a:moveTo>
                    <a:pt x="52054" y="0"/>
                  </a:moveTo>
                  <a:lnTo>
                    <a:pt x="1796182" y="0"/>
                  </a:lnTo>
                  <a:cubicBezTo>
                    <a:pt x="1824930" y="0"/>
                    <a:pt x="1848235" y="23305"/>
                    <a:pt x="1848235" y="52054"/>
                  </a:cubicBezTo>
                  <a:lnTo>
                    <a:pt x="1848235" y="1389583"/>
                  </a:lnTo>
                  <a:cubicBezTo>
                    <a:pt x="1848235" y="1418331"/>
                    <a:pt x="1824930" y="1441637"/>
                    <a:pt x="1796182" y="1441637"/>
                  </a:cubicBezTo>
                  <a:lnTo>
                    <a:pt x="52054" y="1441637"/>
                  </a:lnTo>
                  <a:cubicBezTo>
                    <a:pt x="38248" y="1441637"/>
                    <a:pt x="25008" y="1436152"/>
                    <a:pt x="15246" y="1426390"/>
                  </a:cubicBezTo>
                  <a:cubicBezTo>
                    <a:pt x="5484" y="1416628"/>
                    <a:pt x="0" y="1403388"/>
                    <a:pt x="0" y="1389583"/>
                  </a:cubicBezTo>
                  <a:lnTo>
                    <a:pt x="0" y="52054"/>
                  </a:lnTo>
                  <a:cubicBezTo>
                    <a:pt x="0" y="38248"/>
                    <a:pt x="5484" y="25008"/>
                    <a:pt x="15246" y="15246"/>
                  </a:cubicBezTo>
                  <a:cubicBezTo>
                    <a:pt x="25008" y="5484"/>
                    <a:pt x="38248" y="0"/>
                    <a:pt x="52054" y="0"/>
                  </a:cubicBezTo>
                  <a:close/>
                </a:path>
              </a:pathLst>
            </a:custGeom>
            <a:solidFill>
              <a:srgbClr val="266A79"/>
            </a:solidFill>
            <a:ln w="19050" cap="rnd">
              <a:solidFill>
                <a:srgbClr val="FFFFFF"/>
              </a:solidFill>
              <a:prstDash val="solid"/>
              <a:round/>
            </a:ln>
          </p:spPr>
          <p:txBody>
            <a:bodyPr/>
            <a:lstStyle/>
            <a:p>
              <a:endParaRPr lang="tr-TR"/>
            </a:p>
          </p:txBody>
        </p:sp>
        <p:sp>
          <p:nvSpPr>
            <p:cNvPr id="10" name="TextBox 10"/>
            <p:cNvSpPr txBox="1"/>
            <p:nvPr/>
          </p:nvSpPr>
          <p:spPr>
            <a:xfrm>
              <a:off x="0" y="-38100"/>
              <a:ext cx="1848236" cy="1479737"/>
            </a:xfrm>
            <a:prstGeom prst="rect">
              <a:avLst/>
            </a:prstGeom>
          </p:spPr>
          <p:txBody>
            <a:bodyPr lIns="67700" tIns="67700" rIns="67700" bIns="67700" rtlCol="0" anchor="ctr"/>
            <a:lstStyle/>
            <a:p>
              <a:pPr algn="ctr">
                <a:lnSpc>
                  <a:spcPts val="2659"/>
                </a:lnSpc>
                <a:spcBef>
                  <a:spcPct val="0"/>
                </a:spcBef>
              </a:pPr>
              <a:endParaRPr/>
            </a:p>
          </p:txBody>
        </p:sp>
      </p:grpSp>
      <p:sp>
        <p:nvSpPr>
          <p:cNvPr id="11" name="TextBox 11"/>
          <p:cNvSpPr txBox="1"/>
          <p:nvPr/>
        </p:nvSpPr>
        <p:spPr>
          <a:xfrm>
            <a:off x="10280163" y="3896997"/>
            <a:ext cx="6697528" cy="3716575"/>
          </a:xfrm>
          <a:prstGeom prst="rect">
            <a:avLst/>
          </a:prstGeom>
        </p:spPr>
        <p:txBody>
          <a:bodyPr lIns="0" tIns="0" rIns="0" bIns="0" rtlCol="0" anchor="t">
            <a:spAutoFit/>
          </a:bodyPr>
          <a:lstStyle/>
          <a:p>
            <a:pPr algn="ctr">
              <a:lnSpc>
                <a:spcPts val="3988"/>
              </a:lnSpc>
            </a:pPr>
            <a:r>
              <a:rPr lang="en-US" sz="2954" spc="177">
                <a:solidFill>
                  <a:srgbClr val="000000"/>
                </a:solidFill>
                <a:latin typeface="Montserrat Bold"/>
              </a:rPr>
              <a:t>Dezavantajlar</a:t>
            </a:r>
          </a:p>
          <a:p>
            <a:pPr algn="ctr">
              <a:lnSpc>
                <a:spcPts val="3988"/>
              </a:lnSpc>
            </a:pPr>
            <a:endParaRPr lang="en-US" sz="2954" spc="177">
              <a:solidFill>
                <a:srgbClr val="000000"/>
              </a:solidFill>
              <a:latin typeface="Montserrat Bold"/>
            </a:endParaRPr>
          </a:p>
          <a:p>
            <a:pPr algn="ctr">
              <a:lnSpc>
                <a:spcPts val="2719"/>
              </a:lnSpc>
              <a:spcBef>
                <a:spcPct val="0"/>
              </a:spcBef>
            </a:pPr>
            <a:endParaRPr lang="en-US" sz="2954" spc="177">
              <a:solidFill>
                <a:srgbClr val="000000"/>
              </a:solidFill>
              <a:latin typeface="Montserrat Bold"/>
            </a:endParaRPr>
          </a:p>
          <a:p>
            <a:pPr marL="0" lvl="0" indent="0" algn="ctr">
              <a:lnSpc>
                <a:spcPts val="2719"/>
              </a:lnSpc>
              <a:spcBef>
                <a:spcPct val="0"/>
              </a:spcBef>
            </a:pPr>
            <a:r>
              <a:rPr lang="en-US" sz="2014" u="none" spc="120">
                <a:solidFill>
                  <a:srgbClr val="FFFFFF"/>
                </a:solidFill>
                <a:latin typeface="Montserrat"/>
              </a:rPr>
              <a:t>Bulanık</a:t>
            </a:r>
            <a:r>
              <a:rPr lang="en-US" sz="2014" spc="120">
                <a:solidFill>
                  <a:srgbClr val="FFFFFF"/>
                </a:solidFill>
                <a:latin typeface="Montserrat"/>
              </a:rPr>
              <a:t> </a:t>
            </a:r>
            <a:r>
              <a:rPr lang="en-US" sz="2014" u="none" spc="120">
                <a:solidFill>
                  <a:srgbClr val="FFFFFF"/>
                </a:solidFill>
                <a:latin typeface="Montserrat"/>
              </a:rPr>
              <a:t>m</a:t>
            </a:r>
            <a:r>
              <a:rPr lang="en-US" sz="2014" spc="120">
                <a:solidFill>
                  <a:srgbClr val="FFFFFF"/>
                </a:solidFill>
                <a:latin typeface="Montserrat"/>
              </a:rPr>
              <a:t>an</a:t>
            </a:r>
            <a:r>
              <a:rPr lang="en-US" sz="2014" u="none" spc="120">
                <a:solidFill>
                  <a:srgbClr val="FFFFFF"/>
                </a:solidFill>
                <a:latin typeface="Montserrat"/>
              </a:rPr>
              <a:t>tık</a:t>
            </a:r>
            <a:r>
              <a:rPr lang="en-US" sz="2014" spc="120">
                <a:solidFill>
                  <a:srgbClr val="FFFFFF"/>
                </a:solidFill>
                <a:latin typeface="Montserrat"/>
              </a:rPr>
              <a:t> </a:t>
            </a:r>
            <a:r>
              <a:rPr lang="en-US" sz="2014" u="none" spc="120">
                <a:solidFill>
                  <a:srgbClr val="FFFFFF"/>
                </a:solidFill>
                <a:latin typeface="Montserrat"/>
              </a:rPr>
              <a:t>sistemler</a:t>
            </a:r>
            <a:r>
              <a:rPr lang="en-US" sz="2014" spc="120">
                <a:solidFill>
                  <a:srgbClr val="FFFFFF"/>
                </a:solidFill>
                <a:latin typeface="Montserrat"/>
              </a:rPr>
              <a:t>inin</a:t>
            </a:r>
            <a:r>
              <a:rPr lang="en-US" sz="2014" u="none" spc="120">
                <a:solidFill>
                  <a:srgbClr val="FFFFFF"/>
                </a:solidFill>
                <a:latin typeface="Montserrat"/>
              </a:rPr>
              <a:t> kurulumu v</a:t>
            </a:r>
            <a:r>
              <a:rPr lang="en-US" sz="2014" spc="120">
                <a:solidFill>
                  <a:srgbClr val="FFFFFF"/>
                </a:solidFill>
                <a:latin typeface="Montserrat"/>
              </a:rPr>
              <a:t>e </a:t>
            </a:r>
            <a:r>
              <a:rPr lang="en-US" sz="2014" u="none" spc="120">
                <a:solidFill>
                  <a:srgbClr val="FFFFFF"/>
                </a:solidFill>
                <a:latin typeface="Montserrat"/>
              </a:rPr>
              <a:t>b</a:t>
            </a:r>
            <a:r>
              <a:rPr lang="en-US" sz="2014" spc="120">
                <a:solidFill>
                  <a:srgbClr val="FFFFFF"/>
                </a:solidFill>
                <a:latin typeface="Montserrat"/>
              </a:rPr>
              <a:t>akı</a:t>
            </a:r>
            <a:r>
              <a:rPr lang="en-US" sz="2014" u="none" spc="120">
                <a:solidFill>
                  <a:srgbClr val="FFFFFF"/>
                </a:solidFill>
                <a:latin typeface="Montserrat"/>
              </a:rPr>
              <a:t>mı</a:t>
            </a:r>
            <a:r>
              <a:rPr lang="en-US" sz="2014" spc="120">
                <a:solidFill>
                  <a:srgbClr val="FFFFFF"/>
                </a:solidFill>
                <a:latin typeface="Montserrat"/>
              </a:rPr>
              <a:t> </a:t>
            </a:r>
            <a:r>
              <a:rPr lang="en-US" sz="2014" u="none" spc="120">
                <a:solidFill>
                  <a:srgbClr val="FFFFFF"/>
                </a:solidFill>
                <a:latin typeface="Montserrat"/>
              </a:rPr>
              <a:t>k</a:t>
            </a:r>
            <a:r>
              <a:rPr lang="en-US" sz="2014" spc="120">
                <a:solidFill>
                  <a:srgbClr val="FFFFFF"/>
                </a:solidFill>
                <a:latin typeface="Montserrat"/>
              </a:rPr>
              <a:t>a</a:t>
            </a:r>
            <a:r>
              <a:rPr lang="en-US" sz="2014" u="none" spc="120">
                <a:solidFill>
                  <a:srgbClr val="FFFFFF"/>
                </a:solidFill>
                <a:latin typeface="Montserrat"/>
              </a:rPr>
              <a:t>rma</a:t>
            </a:r>
            <a:r>
              <a:rPr lang="en-US" sz="2014" spc="120">
                <a:solidFill>
                  <a:srgbClr val="FFFFFF"/>
                </a:solidFill>
                <a:latin typeface="Montserrat"/>
              </a:rPr>
              <a:t>şı</a:t>
            </a:r>
            <a:r>
              <a:rPr lang="en-US" sz="2014" u="none" spc="120">
                <a:solidFill>
                  <a:srgbClr val="FFFFFF"/>
                </a:solidFill>
                <a:latin typeface="Montserrat"/>
              </a:rPr>
              <a:t>k olabili</a:t>
            </a:r>
            <a:r>
              <a:rPr lang="en-US" sz="2014" spc="120">
                <a:solidFill>
                  <a:srgbClr val="FFFFFF"/>
                </a:solidFill>
                <a:latin typeface="Montserrat"/>
              </a:rPr>
              <a:t>r.</a:t>
            </a:r>
          </a:p>
          <a:p>
            <a:pPr algn="ctr">
              <a:lnSpc>
                <a:spcPts val="2719"/>
              </a:lnSpc>
              <a:spcBef>
                <a:spcPct val="0"/>
              </a:spcBef>
            </a:pPr>
            <a:endParaRPr lang="en-US" sz="2014" spc="120">
              <a:solidFill>
                <a:srgbClr val="FFFFFF"/>
              </a:solidFill>
              <a:latin typeface="Montserrat"/>
            </a:endParaRPr>
          </a:p>
          <a:p>
            <a:pPr algn="ctr">
              <a:lnSpc>
                <a:spcPts val="2719"/>
              </a:lnSpc>
              <a:spcBef>
                <a:spcPct val="0"/>
              </a:spcBef>
            </a:pPr>
            <a:r>
              <a:rPr lang="en-US" sz="2014" u="none" spc="120">
                <a:solidFill>
                  <a:srgbClr val="FFFFFF"/>
                </a:solidFill>
                <a:latin typeface="Montserrat"/>
              </a:rPr>
              <a:t>Bulanık ma</a:t>
            </a:r>
            <a:r>
              <a:rPr lang="en-US" sz="2014" spc="120">
                <a:solidFill>
                  <a:srgbClr val="FFFFFF"/>
                </a:solidFill>
                <a:latin typeface="Montserrat"/>
              </a:rPr>
              <a:t>n</a:t>
            </a:r>
            <a:r>
              <a:rPr lang="en-US" sz="2014" u="none" spc="120">
                <a:solidFill>
                  <a:srgbClr val="FFFFFF"/>
                </a:solidFill>
                <a:latin typeface="Montserrat"/>
              </a:rPr>
              <a:t>tı</a:t>
            </a:r>
            <a:r>
              <a:rPr lang="en-US" sz="2014" spc="120">
                <a:solidFill>
                  <a:srgbClr val="FFFFFF"/>
                </a:solidFill>
                <a:latin typeface="Montserrat"/>
              </a:rPr>
              <a:t>k </a:t>
            </a:r>
            <a:r>
              <a:rPr lang="en-US" sz="2014" u="none" spc="120">
                <a:solidFill>
                  <a:srgbClr val="FFFFFF"/>
                </a:solidFill>
                <a:latin typeface="Montserrat"/>
              </a:rPr>
              <a:t>sist</a:t>
            </a:r>
            <a:r>
              <a:rPr lang="en-US" sz="2014" spc="120">
                <a:solidFill>
                  <a:srgbClr val="FFFFFF"/>
                </a:solidFill>
                <a:latin typeface="Montserrat"/>
              </a:rPr>
              <a:t>e</a:t>
            </a:r>
            <a:r>
              <a:rPr lang="en-US" sz="2014" u="none" spc="120">
                <a:solidFill>
                  <a:srgbClr val="FFFFFF"/>
                </a:solidFill>
                <a:latin typeface="Montserrat"/>
              </a:rPr>
              <a:t>ml</a:t>
            </a:r>
            <a:r>
              <a:rPr lang="en-US" sz="2014" spc="120">
                <a:solidFill>
                  <a:srgbClr val="FFFFFF"/>
                </a:solidFill>
                <a:latin typeface="Montserrat"/>
              </a:rPr>
              <a:t>e</a:t>
            </a:r>
            <a:r>
              <a:rPr lang="en-US" sz="2014" u="none" spc="120">
                <a:solidFill>
                  <a:srgbClr val="FFFFFF"/>
                </a:solidFill>
                <a:latin typeface="Montserrat"/>
              </a:rPr>
              <a:t>ri</a:t>
            </a:r>
            <a:r>
              <a:rPr lang="en-US" sz="2014" spc="120">
                <a:solidFill>
                  <a:srgbClr val="FFFFFF"/>
                </a:solidFill>
                <a:latin typeface="Montserrat"/>
              </a:rPr>
              <a:t>ni</a:t>
            </a:r>
            <a:r>
              <a:rPr lang="en-US" sz="2014" u="none" spc="120">
                <a:solidFill>
                  <a:srgbClr val="FFFFFF"/>
                </a:solidFill>
                <a:latin typeface="Montserrat"/>
              </a:rPr>
              <a:t>n</a:t>
            </a:r>
            <a:r>
              <a:rPr lang="en-US" sz="2014" spc="120">
                <a:solidFill>
                  <a:srgbClr val="FFFFFF"/>
                </a:solidFill>
                <a:latin typeface="Montserrat"/>
              </a:rPr>
              <a:t> s</a:t>
            </a:r>
            <a:r>
              <a:rPr lang="en-US" sz="2014" u="none" spc="120">
                <a:solidFill>
                  <a:srgbClr val="FFFFFF"/>
                </a:solidFill>
                <a:latin typeface="Montserrat"/>
              </a:rPr>
              <a:t>onuç</a:t>
            </a:r>
            <a:r>
              <a:rPr lang="en-US" sz="2014" spc="120">
                <a:solidFill>
                  <a:srgbClr val="FFFFFF"/>
                </a:solidFill>
                <a:latin typeface="Montserrat"/>
              </a:rPr>
              <a:t>l</a:t>
            </a:r>
            <a:r>
              <a:rPr lang="en-US" sz="2014" u="none" spc="120">
                <a:solidFill>
                  <a:srgbClr val="FFFFFF"/>
                </a:solidFill>
                <a:latin typeface="Montserrat"/>
              </a:rPr>
              <a:t>arı</a:t>
            </a:r>
            <a:r>
              <a:rPr lang="en-US" sz="2014" spc="120">
                <a:solidFill>
                  <a:srgbClr val="FFFFFF"/>
                </a:solidFill>
                <a:latin typeface="Montserrat"/>
              </a:rPr>
              <a:t> </a:t>
            </a:r>
            <a:r>
              <a:rPr lang="en-US" sz="2014" u="none" spc="120">
                <a:solidFill>
                  <a:srgbClr val="FFFFFF"/>
                </a:solidFill>
                <a:latin typeface="Montserrat"/>
              </a:rPr>
              <a:t>he</a:t>
            </a:r>
            <a:r>
              <a:rPr lang="en-US" sz="2014" spc="120">
                <a:solidFill>
                  <a:srgbClr val="FFFFFF"/>
                </a:solidFill>
                <a:latin typeface="Montserrat"/>
              </a:rPr>
              <a:t>r </a:t>
            </a:r>
            <a:r>
              <a:rPr lang="en-US" sz="2014" u="none" spc="120">
                <a:solidFill>
                  <a:srgbClr val="FFFFFF"/>
                </a:solidFill>
                <a:latin typeface="Montserrat"/>
              </a:rPr>
              <a:t>zam</a:t>
            </a:r>
            <a:r>
              <a:rPr lang="en-US" sz="2014" spc="120">
                <a:solidFill>
                  <a:srgbClr val="FFFFFF"/>
                </a:solidFill>
                <a:latin typeface="Montserrat"/>
              </a:rPr>
              <a:t>a</a:t>
            </a:r>
            <a:r>
              <a:rPr lang="en-US" sz="2014" u="none" spc="120">
                <a:solidFill>
                  <a:srgbClr val="FFFFFF"/>
                </a:solidFill>
                <a:latin typeface="Montserrat"/>
              </a:rPr>
              <a:t>n </a:t>
            </a:r>
            <a:r>
              <a:rPr lang="en-US" sz="2014" spc="120">
                <a:solidFill>
                  <a:srgbClr val="FFFFFF"/>
                </a:solidFill>
                <a:latin typeface="Montserrat"/>
              </a:rPr>
              <a:t>k</a:t>
            </a:r>
            <a:r>
              <a:rPr lang="en-US" sz="2014" u="none" spc="120">
                <a:solidFill>
                  <a:srgbClr val="FFFFFF"/>
                </a:solidFill>
                <a:latin typeface="Montserrat"/>
              </a:rPr>
              <a:t>esin o</a:t>
            </a:r>
            <a:r>
              <a:rPr lang="en-US" sz="2014" spc="120">
                <a:solidFill>
                  <a:srgbClr val="FFFFFF"/>
                </a:solidFill>
                <a:latin typeface="Montserrat"/>
              </a:rPr>
              <a:t>lm</a:t>
            </a:r>
            <a:r>
              <a:rPr lang="en-US" sz="2014" u="none" spc="120">
                <a:solidFill>
                  <a:srgbClr val="FFFFFF"/>
                </a:solidFill>
                <a:latin typeface="Montserrat"/>
              </a:rPr>
              <a:t>ayabili</a:t>
            </a:r>
            <a:r>
              <a:rPr lang="en-US" sz="2014" spc="120">
                <a:solidFill>
                  <a:srgbClr val="FFFFFF"/>
                </a:solidFill>
                <a:latin typeface="Montserrat"/>
              </a:rPr>
              <a:t>r.</a:t>
            </a:r>
          </a:p>
          <a:p>
            <a:pPr algn="ctr">
              <a:lnSpc>
                <a:spcPts val="2719"/>
              </a:lnSpc>
              <a:spcBef>
                <a:spcPct val="0"/>
              </a:spcBef>
            </a:pPr>
            <a:endParaRPr lang="en-US" sz="2014" spc="120">
              <a:solidFill>
                <a:srgbClr val="FFFFFF"/>
              </a:solidFill>
              <a:latin typeface="Montserrat"/>
            </a:endParaRPr>
          </a:p>
          <a:p>
            <a:pPr marL="0" lvl="0" indent="0" algn="ctr">
              <a:lnSpc>
                <a:spcPts val="2719"/>
              </a:lnSpc>
              <a:spcBef>
                <a:spcPct val="0"/>
              </a:spcBef>
            </a:pPr>
            <a:endParaRPr lang="en-US" sz="2014" spc="120">
              <a:solidFill>
                <a:srgbClr val="FFFFFF"/>
              </a:solidFill>
              <a:latin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grpSp>
        <p:nvGrpSpPr>
          <p:cNvPr id="3" name="Group 3"/>
          <p:cNvGrpSpPr/>
          <p:nvPr/>
        </p:nvGrpSpPr>
        <p:grpSpPr>
          <a:xfrm>
            <a:off x="-1304511" y="8297836"/>
            <a:ext cx="20897022" cy="1989164"/>
            <a:chOff x="0" y="0"/>
            <a:chExt cx="5503742" cy="523895"/>
          </a:xfrm>
        </p:grpSpPr>
        <p:sp>
          <p:nvSpPr>
            <p:cNvPr id="4" name="Freeform 4"/>
            <p:cNvSpPr/>
            <p:nvPr/>
          </p:nvSpPr>
          <p:spPr>
            <a:xfrm>
              <a:off x="0" y="0"/>
              <a:ext cx="5503742" cy="523895"/>
            </a:xfrm>
            <a:custGeom>
              <a:avLst/>
              <a:gdLst/>
              <a:ahLst/>
              <a:cxnLst/>
              <a:rect l="l" t="t" r="r" b="b"/>
              <a:pathLst>
                <a:path w="5503742" h="523895">
                  <a:moveTo>
                    <a:pt x="0" y="0"/>
                  </a:moveTo>
                  <a:lnTo>
                    <a:pt x="5503742" y="0"/>
                  </a:lnTo>
                  <a:lnTo>
                    <a:pt x="5503742" y="523895"/>
                  </a:lnTo>
                  <a:lnTo>
                    <a:pt x="0" y="523895"/>
                  </a:lnTo>
                  <a:close/>
                </a:path>
              </a:pathLst>
            </a:custGeom>
            <a:solidFill>
              <a:srgbClr val="98D3DF">
                <a:alpha val="69804"/>
              </a:srgbClr>
            </a:solidFill>
          </p:spPr>
          <p:txBody>
            <a:bodyPr/>
            <a:lstStyle/>
            <a:p>
              <a:endParaRPr lang="tr-TR"/>
            </a:p>
          </p:txBody>
        </p:sp>
        <p:sp>
          <p:nvSpPr>
            <p:cNvPr id="5" name="TextBox 5"/>
            <p:cNvSpPr txBox="1"/>
            <p:nvPr/>
          </p:nvSpPr>
          <p:spPr>
            <a:xfrm>
              <a:off x="0" y="-38100"/>
              <a:ext cx="5503742" cy="56199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725571" y="3081676"/>
            <a:ext cx="6836858" cy="6976385"/>
          </a:xfrm>
          <a:custGeom>
            <a:avLst/>
            <a:gdLst/>
            <a:ahLst/>
            <a:cxnLst/>
            <a:rect l="l" t="t" r="r" b="b"/>
            <a:pathLst>
              <a:path w="6836858" h="6976385">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TextBox 7"/>
          <p:cNvSpPr txBox="1"/>
          <p:nvPr/>
        </p:nvSpPr>
        <p:spPr>
          <a:xfrm>
            <a:off x="3322050" y="1101154"/>
            <a:ext cx="11643900" cy="1980522"/>
          </a:xfrm>
          <a:prstGeom prst="rect">
            <a:avLst/>
          </a:prstGeom>
        </p:spPr>
        <p:txBody>
          <a:bodyPr lIns="0" tIns="0" rIns="0" bIns="0" rtlCol="0" anchor="t">
            <a:spAutoFit/>
          </a:bodyPr>
          <a:lstStyle/>
          <a:p>
            <a:pPr>
              <a:lnSpc>
                <a:spcPts val="15187"/>
              </a:lnSpc>
            </a:pPr>
            <a:r>
              <a:rPr lang="en-US" sz="14464">
                <a:solidFill>
                  <a:srgbClr val="FFFFFF"/>
                </a:solidFill>
                <a:latin typeface="Montserrat Bold"/>
              </a:rPr>
              <a:t>Teşekkürler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495078"/>
            <a:ext cx="8567081" cy="2164607"/>
            <a:chOff x="0" y="0"/>
            <a:chExt cx="2256350" cy="570102"/>
          </a:xfrm>
        </p:grpSpPr>
        <p:sp>
          <p:nvSpPr>
            <p:cNvPr id="3" name="Freeform 3"/>
            <p:cNvSpPr/>
            <p:nvPr/>
          </p:nvSpPr>
          <p:spPr>
            <a:xfrm>
              <a:off x="0" y="0"/>
              <a:ext cx="2256350" cy="570102"/>
            </a:xfrm>
            <a:custGeom>
              <a:avLst/>
              <a:gdLst/>
              <a:ahLst/>
              <a:cxnLst/>
              <a:rect l="l" t="t" r="r" b="b"/>
              <a:pathLst>
                <a:path w="2256350" h="570102">
                  <a:moveTo>
                    <a:pt x="46088" y="0"/>
                  </a:moveTo>
                  <a:lnTo>
                    <a:pt x="2210263" y="0"/>
                  </a:lnTo>
                  <a:cubicBezTo>
                    <a:pt x="2235716" y="0"/>
                    <a:pt x="2256350" y="20634"/>
                    <a:pt x="2256350" y="46088"/>
                  </a:cubicBezTo>
                  <a:lnTo>
                    <a:pt x="2256350" y="524014"/>
                  </a:lnTo>
                  <a:cubicBezTo>
                    <a:pt x="2256350" y="549468"/>
                    <a:pt x="2235716" y="570102"/>
                    <a:pt x="2210263" y="570102"/>
                  </a:cubicBezTo>
                  <a:lnTo>
                    <a:pt x="46088" y="570102"/>
                  </a:lnTo>
                  <a:cubicBezTo>
                    <a:pt x="20634" y="570102"/>
                    <a:pt x="0" y="549468"/>
                    <a:pt x="0" y="524014"/>
                  </a:cubicBezTo>
                  <a:lnTo>
                    <a:pt x="0" y="46088"/>
                  </a:lnTo>
                  <a:cubicBezTo>
                    <a:pt x="0" y="20634"/>
                    <a:pt x="20634" y="0"/>
                    <a:pt x="46088" y="0"/>
                  </a:cubicBezTo>
                  <a:close/>
                </a:path>
              </a:pathLst>
            </a:custGeom>
            <a:solidFill>
              <a:srgbClr val="266A79"/>
            </a:solidFill>
          </p:spPr>
          <p:txBody>
            <a:bodyPr/>
            <a:lstStyle/>
            <a:p>
              <a:endParaRPr lang="tr-TR"/>
            </a:p>
          </p:txBody>
        </p:sp>
        <p:sp>
          <p:nvSpPr>
            <p:cNvPr id="4" name="TextBox 4"/>
            <p:cNvSpPr txBox="1"/>
            <p:nvPr/>
          </p:nvSpPr>
          <p:spPr>
            <a:xfrm>
              <a:off x="0" y="-47625"/>
              <a:ext cx="2256350" cy="617727"/>
            </a:xfrm>
            <a:prstGeom prst="rect">
              <a:avLst/>
            </a:prstGeom>
          </p:spPr>
          <p:txBody>
            <a:bodyPr lIns="63500" tIns="63500" rIns="63500" bIns="63500" rtlCol="0" anchor="ctr"/>
            <a:lstStyle/>
            <a:p>
              <a:pPr algn="just">
                <a:lnSpc>
                  <a:spcPts val="3167"/>
                </a:lnSpc>
              </a:pPr>
              <a:r>
                <a:rPr lang="en-US" sz="2199">
                  <a:solidFill>
                    <a:srgbClr val="FFFFFF"/>
                  </a:solidFill>
                  <a:latin typeface="Montserrat"/>
                </a:rPr>
                <a:t>Bulanık mantık, belirsiz ve karmaşık durumların değerlendirilmesinde faydalıdır. Kontrol sistemleri, Yapay zeka ve Karar destek sistemleri uygulamalarında kullanılmaktadır.</a:t>
              </a:r>
            </a:p>
          </p:txBody>
        </p:sp>
      </p:grpSp>
      <p:sp>
        <p:nvSpPr>
          <p:cNvPr id="5" name="Freeform 5"/>
          <p:cNvSpPr/>
          <p:nvPr/>
        </p:nvSpPr>
        <p:spPr>
          <a:xfrm>
            <a:off x="10007409" y="1966632"/>
            <a:ext cx="8280591" cy="6210443"/>
          </a:xfrm>
          <a:custGeom>
            <a:avLst/>
            <a:gdLst/>
            <a:ahLst/>
            <a:cxnLst/>
            <a:rect l="l" t="t" r="r" b="b"/>
            <a:pathLst>
              <a:path w="8280591" h="6210443">
                <a:moveTo>
                  <a:pt x="0" y="0"/>
                </a:moveTo>
                <a:lnTo>
                  <a:pt x="8280591" y="0"/>
                </a:lnTo>
                <a:lnTo>
                  <a:pt x="8280591" y="6210444"/>
                </a:lnTo>
                <a:lnTo>
                  <a:pt x="0" y="6210444"/>
                </a:lnTo>
                <a:lnTo>
                  <a:pt x="0" y="0"/>
                </a:lnTo>
                <a:close/>
              </a:path>
            </a:pathLst>
          </a:custGeom>
          <a:blipFill>
            <a:blip r:embed="rId2"/>
            <a:stretch>
              <a:fillRect/>
            </a:stretch>
          </a:blipFill>
        </p:spPr>
        <p:txBody>
          <a:bodyPr/>
          <a:lstStyle/>
          <a:p>
            <a:endParaRPr lang="tr-TR"/>
          </a:p>
        </p:txBody>
      </p:sp>
      <p:sp>
        <p:nvSpPr>
          <p:cNvPr id="6" name="TextBox 6"/>
          <p:cNvSpPr txBox="1"/>
          <p:nvPr/>
        </p:nvSpPr>
        <p:spPr>
          <a:xfrm>
            <a:off x="1028700" y="1104900"/>
            <a:ext cx="8567081" cy="2402205"/>
          </a:xfrm>
          <a:prstGeom prst="rect">
            <a:avLst/>
          </a:prstGeom>
        </p:spPr>
        <p:txBody>
          <a:bodyPr lIns="0" tIns="0" rIns="0" bIns="0" rtlCol="0" anchor="t">
            <a:spAutoFit/>
          </a:bodyPr>
          <a:lstStyle/>
          <a:p>
            <a:pPr>
              <a:lnSpc>
                <a:spcPts val="9434"/>
              </a:lnSpc>
            </a:pPr>
            <a:r>
              <a:rPr lang="en-US" sz="8499">
                <a:solidFill>
                  <a:srgbClr val="000000"/>
                </a:solidFill>
                <a:latin typeface="Montserrat Bold"/>
              </a:rPr>
              <a:t>Bulanık Mantık Nedir?</a:t>
            </a:r>
          </a:p>
        </p:txBody>
      </p:sp>
      <p:sp>
        <p:nvSpPr>
          <p:cNvPr id="7" name="TextBox 7"/>
          <p:cNvSpPr txBox="1"/>
          <p:nvPr/>
        </p:nvSpPr>
        <p:spPr>
          <a:xfrm>
            <a:off x="1028700" y="4161351"/>
            <a:ext cx="8115300" cy="2586990"/>
          </a:xfrm>
          <a:prstGeom prst="rect">
            <a:avLst/>
          </a:prstGeom>
        </p:spPr>
        <p:txBody>
          <a:bodyPr lIns="0" tIns="0" rIns="0" bIns="0" rtlCol="0" anchor="t">
            <a:spAutoFit/>
          </a:bodyPr>
          <a:lstStyle/>
          <a:p>
            <a:pPr algn="just">
              <a:lnSpc>
                <a:spcPts val="2969"/>
              </a:lnSpc>
            </a:pPr>
            <a:r>
              <a:rPr lang="en-US" sz="2199" spc="131">
                <a:solidFill>
                  <a:srgbClr val="000000"/>
                </a:solidFill>
                <a:latin typeface="Montserrat"/>
              </a:rPr>
              <a:t>Bulanık mantık, bir nesnenin bir kümenin bir üyesi olma derecesini temsil eden bir değer olan bulanık üyelik derecesini kullanır. Bu, klasik mantıkta kullanılan 0 (üye değildir) veya 1 (üyedir) değerlerinin aksinedir.</a:t>
            </a:r>
          </a:p>
          <a:p>
            <a:pPr algn="just">
              <a:lnSpc>
                <a:spcPts val="2969"/>
              </a:lnSpc>
            </a:pPr>
            <a:endParaRPr lang="en-US" sz="2199" spc="131">
              <a:solidFill>
                <a:srgbClr val="000000"/>
              </a:solidFill>
              <a:latin typeface="Montserrat"/>
            </a:endParaRPr>
          </a:p>
          <a:p>
            <a:pPr marL="0" lvl="0" indent="0" algn="just">
              <a:lnSpc>
                <a:spcPts val="2969"/>
              </a:lnSpc>
              <a:spcBef>
                <a:spcPct val="0"/>
              </a:spcBef>
            </a:pPr>
            <a:endParaRPr lang="en-US" sz="2199" spc="131">
              <a:solidFill>
                <a:srgbClr val="000000"/>
              </a:solidFill>
              <a:latin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grpSp>
        <p:nvGrpSpPr>
          <p:cNvPr id="3" name="Group 3"/>
          <p:cNvGrpSpPr>
            <a:grpSpLocks noChangeAspect="1"/>
          </p:cNvGrpSpPr>
          <p:nvPr/>
        </p:nvGrpSpPr>
        <p:grpSpPr>
          <a:xfrm>
            <a:off x="14204937" y="6203937"/>
            <a:ext cx="4083063" cy="4083063"/>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t="-7738"/>
              </a:stretch>
            </a:blipFill>
          </p:spPr>
          <p:txBody>
            <a:bodyPr/>
            <a:lstStyle/>
            <a:p>
              <a:endParaRPr lang="tr-TR"/>
            </a:p>
          </p:txBody>
        </p:sp>
      </p:grpSp>
      <p:sp>
        <p:nvSpPr>
          <p:cNvPr id="5" name="TextBox 5"/>
          <p:cNvSpPr txBox="1"/>
          <p:nvPr/>
        </p:nvSpPr>
        <p:spPr>
          <a:xfrm>
            <a:off x="1028700" y="1104900"/>
            <a:ext cx="9346805" cy="2402205"/>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Mantık Tarihçesi</a:t>
            </a:r>
          </a:p>
        </p:txBody>
      </p:sp>
      <p:sp>
        <p:nvSpPr>
          <p:cNvPr id="6" name="TextBox 6"/>
          <p:cNvSpPr txBox="1"/>
          <p:nvPr/>
        </p:nvSpPr>
        <p:spPr>
          <a:xfrm>
            <a:off x="1028700" y="5162550"/>
            <a:ext cx="13286421" cy="3358896"/>
          </a:xfrm>
          <a:prstGeom prst="rect">
            <a:avLst/>
          </a:prstGeom>
        </p:spPr>
        <p:txBody>
          <a:bodyPr lIns="0" tIns="0" rIns="0" bIns="0" rtlCol="0" anchor="t">
            <a:spAutoFit/>
          </a:bodyPr>
          <a:lstStyle/>
          <a:p>
            <a:pPr algn="just">
              <a:lnSpc>
                <a:spcPts val="2441"/>
              </a:lnSpc>
              <a:spcBef>
                <a:spcPct val="0"/>
              </a:spcBef>
            </a:pPr>
            <a:r>
              <a:rPr lang="en-US" sz="2199" spc="131">
                <a:solidFill>
                  <a:srgbClr val="FFFFFF"/>
                </a:solidFill>
                <a:latin typeface="Montserrat"/>
              </a:rPr>
              <a:t>Bulanık mantık, 1965 yılında İranlı-Amerikalı matematikçi ve bilgisayar bilimcisi Lotfi Zadeh tarafından ortaya atılan bir mantık kuramıdır. Zadeh, klasik mantığın, insanların günlük yaşamda kullandığı dil ve kavramları tam olarak temsil edemediğini fark etti. Örneğin, "sıcak" kelimesinin anlamı, kesin bir değer değil, bir aralıktadır. Bir insanın vücut ısısı 37 derece ise, bu kişi "sıcak" olarak tanımlanabilir, ancak 36 derece ise "sıcak" olarak tanımlanamaz.</a:t>
            </a:r>
          </a:p>
          <a:p>
            <a:pPr algn="just">
              <a:lnSpc>
                <a:spcPts val="2441"/>
              </a:lnSpc>
              <a:spcBef>
                <a:spcPct val="0"/>
              </a:spcBef>
            </a:pPr>
            <a:endParaRPr lang="en-US" sz="2199" spc="131">
              <a:solidFill>
                <a:srgbClr val="FFFFFF"/>
              </a:solidFill>
              <a:latin typeface="Montserrat"/>
            </a:endParaRPr>
          </a:p>
          <a:p>
            <a:pPr algn="just">
              <a:lnSpc>
                <a:spcPts val="2441"/>
              </a:lnSpc>
              <a:spcBef>
                <a:spcPct val="0"/>
              </a:spcBef>
            </a:pPr>
            <a:r>
              <a:rPr lang="en-US" sz="2199" spc="131">
                <a:solidFill>
                  <a:srgbClr val="FFFFFF"/>
                </a:solidFill>
                <a:latin typeface="Montserrat"/>
              </a:rPr>
              <a:t>Bulanık mantıkta, klasik mantıktaki "kesin" kavram yerine "bulanık" kavram kullanılır. Örneğin, "sıcak" kelimesi, 0 ila 1 arasında değişen bir "sıcaklık" değerine sahiptir. 0 değeri "sıcak değil", 1 değeri ise "sıcak" anlamına gelir.</a:t>
            </a:r>
          </a:p>
          <a:p>
            <a:pPr algn="just">
              <a:lnSpc>
                <a:spcPts val="2441"/>
              </a:lnSpc>
              <a:spcBef>
                <a:spcPct val="0"/>
              </a:spcBef>
            </a:pPr>
            <a:endParaRPr lang="en-US" sz="2199" spc="131">
              <a:solidFill>
                <a:srgbClr val="FFFFFF"/>
              </a:solidFill>
              <a:latin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grpSp>
        <p:nvGrpSpPr>
          <p:cNvPr id="3" name="Group 3"/>
          <p:cNvGrpSpPr>
            <a:grpSpLocks noChangeAspect="1"/>
          </p:cNvGrpSpPr>
          <p:nvPr/>
        </p:nvGrpSpPr>
        <p:grpSpPr>
          <a:xfrm>
            <a:off x="14204937" y="6203937"/>
            <a:ext cx="4083063" cy="4083063"/>
            <a:chOff x="0" y="0"/>
            <a:chExt cx="12700000" cy="12700000"/>
          </a:xfrm>
        </p:grpSpPr>
        <p:sp>
          <p:nvSpPr>
            <p:cNvPr id="4" name="Freeform 4"/>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t="-3869" b="-3869"/>
              </a:stretch>
            </a:blipFill>
          </p:spPr>
          <p:txBody>
            <a:bodyPr/>
            <a:lstStyle/>
            <a:p>
              <a:endParaRPr lang="tr-TR"/>
            </a:p>
          </p:txBody>
        </p:sp>
      </p:grpSp>
      <p:sp>
        <p:nvSpPr>
          <p:cNvPr id="5" name="TextBox 5"/>
          <p:cNvSpPr txBox="1"/>
          <p:nvPr/>
        </p:nvSpPr>
        <p:spPr>
          <a:xfrm>
            <a:off x="1028700" y="1104900"/>
            <a:ext cx="9262744" cy="3592830"/>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Mantık Tarihçesi</a:t>
            </a:r>
          </a:p>
          <a:p>
            <a:pPr>
              <a:lnSpc>
                <a:spcPts val="9434"/>
              </a:lnSpc>
            </a:pPr>
            <a:endParaRPr lang="en-US" sz="8499">
              <a:solidFill>
                <a:srgbClr val="FFFFFF"/>
              </a:solidFill>
              <a:latin typeface="Montserrat Bold"/>
            </a:endParaRPr>
          </a:p>
        </p:txBody>
      </p:sp>
      <p:sp>
        <p:nvSpPr>
          <p:cNvPr id="6" name="TextBox 6"/>
          <p:cNvSpPr txBox="1"/>
          <p:nvPr/>
        </p:nvSpPr>
        <p:spPr>
          <a:xfrm>
            <a:off x="839757" y="5162550"/>
            <a:ext cx="13104681" cy="3968496"/>
          </a:xfrm>
          <a:prstGeom prst="rect">
            <a:avLst/>
          </a:prstGeom>
        </p:spPr>
        <p:txBody>
          <a:bodyPr lIns="0" tIns="0" rIns="0" bIns="0" rtlCol="0" anchor="t">
            <a:spAutoFit/>
          </a:bodyPr>
          <a:lstStyle/>
          <a:p>
            <a:pPr algn="just">
              <a:lnSpc>
                <a:spcPts val="2441"/>
              </a:lnSpc>
              <a:spcBef>
                <a:spcPct val="0"/>
              </a:spcBef>
            </a:pPr>
            <a:r>
              <a:rPr lang="en-US" sz="2199" spc="131">
                <a:solidFill>
                  <a:srgbClr val="FFFFFF"/>
                </a:solidFill>
                <a:latin typeface="Montserrat"/>
              </a:rPr>
              <a:t>Bulanık mantığın tarihi gelişimini şu şekilde özetleyebiliriz:</a:t>
            </a:r>
          </a:p>
          <a:p>
            <a:pPr marL="474979" lvl="1" indent="-237490" algn="just">
              <a:lnSpc>
                <a:spcPts val="2441"/>
              </a:lnSpc>
              <a:spcBef>
                <a:spcPct val="0"/>
              </a:spcBef>
              <a:buFont typeface="Arial"/>
              <a:buChar char="•"/>
            </a:pPr>
            <a:r>
              <a:rPr lang="en-US" sz="2199" spc="131">
                <a:solidFill>
                  <a:srgbClr val="FFFFFF"/>
                </a:solidFill>
                <a:latin typeface="Montserrat"/>
              </a:rPr>
              <a:t>1965: Lotfi Zadeh, bulanık mantığı ilk kez "Fuzzy Sets" adlı makalesinde ortaya atar.</a:t>
            </a:r>
          </a:p>
          <a:p>
            <a:pPr marL="474979" lvl="1" indent="-237490" algn="just">
              <a:lnSpc>
                <a:spcPts val="2441"/>
              </a:lnSpc>
              <a:spcBef>
                <a:spcPct val="0"/>
              </a:spcBef>
              <a:buFont typeface="Arial"/>
              <a:buChar char="•"/>
            </a:pPr>
            <a:r>
              <a:rPr lang="en-US" sz="2199" spc="131">
                <a:solidFill>
                  <a:srgbClr val="FFFFFF"/>
                </a:solidFill>
                <a:latin typeface="Montserrat"/>
              </a:rPr>
              <a:t>1975: Assilian ve Mamdani, bulanık mantığı bir buhar makinasının kontrol sistemine entegre ederler.</a:t>
            </a:r>
          </a:p>
          <a:p>
            <a:pPr marL="474979" lvl="1" indent="-237490" algn="just">
              <a:lnSpc>
                <a:spcPts val="2441"/>
              </a:lnSpc>
              <a:spcBef>
                <a:spcPct val="0"/>
              </a:spcBef>
              <a:buFont typeface="Arial"/>
              <a:buChar char="•"/>
            </a:pPr>
            <a:r>
              <a:rPr lang="en-US" sz="2199" spc="131">
                <a:solidFill>
                  <a:srgbClr val="FFFFFF"/>
                </a:solidFill>
                <a:latin typeface="Montserrat"/>
              </a:rPr>
              <a:t>1980'ler: Bulanık mantık, endüstriyel kontrol, robotik ve görüntü işleme gibi alanlarda yaygınlaşmaya başlar.</a:t>
            </a:r>
          </a:p>
          <a:p>
            <a:pPr marL="474979" lvl="1" indent="-237490" algn="just">
              <a:lnSpc>
                <a:spcPts val="2441"/>
              </a:lnSpc>
              <a:spcBef>
                <a:spcPct val="0"/>
              </a:spcBef>
              <a:buFont typeface="Arial"/>
              <a:buChar char="•"/>
            </a:pPr>
            <a:r>
              <a:rPr lang="en-US" sz="2199" spc="131">
                <a:solidFill>
                  <a:srgbClr val="FFFFFF"/>
                </a:solidFill>
                <a:latin typeface="Montserrat"/>
              </a:rPr>
              <a:t>1990'lar: Bulanık mantık, doğal dil işleme ve yapay zeka gibi alanlarda da kullanılmaya başlanır.</a:t>
            </a:r>
          </a:p>
          <a:p>
            <a:pPr marL="474979" lvl="1" indent="-237490" algn="just">
              <a:lnSpc>
                <a:spcPts val="2441"/>
              </a:lnSpc>
              <a:spcBef>
                <a:spcPct val="0"/>
              </a:spcBef>
              <a:buFont typeface="Arial"/>
              <a:buChar char="•"/>
            </a:pPr>
            <a:r>
              <a:rPr lang="en-US" sz="2199" spc="131">
                <a:solidFill>
                  <a:srgbClr val="FFFFFF"/>
                </a:solidFill>
                <a:latin typeface="Montserrat"/>
              </a:rPr>
              <a:t>2000'ler: Bulanık mantık, günümüzde birçok farklı alanda yaygın olarak kullanılmaktadır.</a:t>
            </a:r>
          </a:p>
          <a:p>
            <a:pPr algn="just">
              <a:lnSpc>
                <a:spcPts val="2441"/>
              </a:lnSpc>
              <a:spcBef>
                <a:spcPct val="0"/>
              </a:spcBef>
            </a:pPr>
            <a:endParaRPr lang="en-US" sz="2199" spc="131">
              <a:solidFill>
                <a:srgbClr val="FFFFFF"/>
              </a:solidFill>
              <a:latin typeface="Montserrat"/>
            </a:endParaRPr>
          </a:p>
          <a:p>
            <a:pPr algn="just">
              <a:lnSpc>
                <a:spcPts val="2441"/>
              </a:lnSpc>
              <a:spcBef>
                <a:spcPct val="0"/>
              </a:spcBef>
            </a:pPr>
            <a:endParaRPr lang="en-US" sz="2199" spc="131">
              <a:solidFill>
                <a:srgbClr val="FFFFFF"/>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1550" y="1123950"/>
            <a:ext cx="10538373" cy="4317492"/>
          </a:xfrm>
          <a:prstGeom prst="rect">
            <a:avLst/>
          </a:prstGeom>
        </p:spPr>
        <p:txBody>
          <a:bodyPr lIns="0" tIns="0" rIns="0" bIns="0" rtlCol="0" anchor="t">
            <a:spAutoFit/>
          </a:bodyPr>
          <a:lstStyle/>
          <a:p>
            <a:pPr>
              <a:lnSpc>
                <a:spcPts val="9434"/>
              </a:lnSpc>
            </a:pPr>
            <a:r>
              <a:rPr lang="en-US" sz="8499">
                <a:solidFill>
                  <a:srgbClr val="000000"/>
                </a:solidFill>
                <a:latin typeface="Montserrat Bold"/>
              </a:rPr>
              <a:t>Bulanık Mantık ve Geleneksel Mantık Arasındaki Farklar</a:t>
            </a:r>
          </a:p>
          <a:p>
            <a:pPr>
              <a:lnSpc>
                <a:spcPts val="5883"/>
              </a:lnSpc>
            </a:pPr>
            <a:endParaRPr lang="en-US" sz="8499">
              <a:solidFill>
                <a:srgbClr val="000000"/>
              </a:solidFill>
              <a:latin typeface="Montserrat Bold"/>
            </a:endParaRPr>
          </a:p>
        </p:txBody>
      </p:sp>
      <p:sp>
        <p:nvSpPr>
          <p:cNvPr id="3" name="TextBox 3"/>
          <p:cNvSpPr txBox="1"/>
          <p:nvPr/>
        </p:nvSpPr>
        <p:spPr>
          <a:xfrm>
            <a:off x="1453000" y="5620627"/>
            <a:ext cx="6924680" cy="2586990"/>
          </a:xfrm>
          <a:prstGeom prst="rect">
            <a:avLst/>
          </a:prstGeom>
        </p:spPr>
        <p:txBody>
          <a:bodyPr lIns="0" tIns="0" rIns="0" bIns="0" rtlCol="0" anchor="t">
            <a:spAutoFit/>
          </a:bodyPr>
          <a:lstStyle/>
          <a:p>
            <a:pPr algn="just">
              <a:lnSpc>
                <a:spcPts val="2969"/>
              </a:lnSpc>
            </a:pPr>
            <a:r>
              <a:rPr lang="en-US" sz="2199" spc="131">
                <a:solidFill>
                  <a:srgbClr val="000000"/>
                </a:solidFill>
                <a:latin typeface="Montserrat Bold"/>
              </a:rPr>
              <a:t>Geleneksel mantık</a:t>
            </a:r>
            <a:r>
              <a:rPr lang="en-US" sz="2199" spc="131">
                <a:solidFill>
                  <a:srgbClr val="000000"/>
                </a:solidFill>
                <a:latin typeface="Montserrat"/>
              </a:rPr>
              <a:t>, Aristoteles'in mantık kurallarına dayanır ve bir şeyin ya doğru ya da yanlış olduğunu kabul eder.</a:t>
            </a:r>
          </a:p>
          <a:p>
            <a:pPr algn="just">
              <a:lnSpc>
                <a:spcPts val="2969"/>
              </a:lnSpc>
            </a:pPr>
            <a:endParaRPr lang="en-US" sz="2199" spc="131">
              <a:solidFill>
                <a:srgbClr val="000000"/>
              </a:solidFill>
              <a:latin typeface="Montserrat"/>
            </a:endParaRPr>
          </a:p>
          <a:p>
            <a:pPr marL="0" lvl="0" indent="0" algn="just">
              <a:lnSpc>
                <a:spcPts val="2969"/>
              </a:lnSpc>
              <a:spcBef>
                <a:spcPct val="0"/>
              </a:spcBef>
            </a:pPr>
            <a:r>
              <a:rPr lang="en-US" sz="2199" spc="131">
                <a:solidFill>
                  <a:srgbClr val="000000"/>
                </a:solidFill>
                <a:latin typeface="Montserrat Bold"/>
              </a:rPr>
              <a:t>Bulanık mantık ise</a:t>
            </a:r>
            <a:r>
              <a:rPr lang="en-US" sz="2199" spc="131">
                <a:solidFill>
                  <a:srgbClr val="000000"/>
                </a:solidFill>
                <a:latin typeface="Montserrat"/>
              </a:rPr>
              <a:t>, bir şeyin doğruluk derecesinin 0 ile 1 arasında değişebileceğini kabul eder.</a:t>
            </a:r>
          </a:p>
        </p:txBody>
      </p:sp>
      <p:grpSp>
        <p:nvGrpSpPr>
          <p:cNvPr id="4" name="Group 4"/>
          <p:cNvGrpSpPr/>
          <p:nvPr/>
        </p:nvGrpSpPr>
        <p:grpSpPr>
          <a:xfrm>
            <a:off x="12006530" y="2046090"/>
            <a:ext cx="5991680" cy="3207132"/>
            <a:chOff x="0" y="0"/>
            <a:chExt cx="1518503" cy="812800"/>
          </a:xfrm>
        </p:grpSpPr>
        <p:sp>
          <p:nvSpPr>
            <p:cNvPr id="5" name="Freeform 5"/>
            <p:cNvSpPr/>
            <p:nvPr/>
          </p:nvSpPr>
          <p:spPr>
            <a:xfrm>
              <a:off x="0" y="0"/>
              <a:ext cx="1518502" cy="812800"/>
            </a:xfrm>
            <a:custGeom>
              <a:avLst/>
              <a:gdLst/>
              <a:ahLst/>
              <a:cxnLst/>
              <a:rect l="l" t="t" r="r" b="b"/>
              <a:pathLst>
                <a:path w="1518502" h="812800">
                  <a:moveTo>
                    <a:pt x="65898" y="0"/>
                  </a:moveTo>
                  <a:lnTo>
                    <a:pt x="1452605" y="0"/>
                  </a:lnTo>
                  <a:cubicBezTo>
                    <a:pt x="1488999" y="0"/>
                    <a:pt x="1518502" y="29503"/>
                    <a:pt x="1518502" y="65898"/>
                  </a:cubicBezTo>
                  <a:lnTo>
                    <a:pt x="1518502" y="746902"/>
                  </a:lnTo>
                  <a:cubicBezTo>
                    <a:pt x="1518502" y="783297"/>
                    <a:pt x="1488999" y="812800"/>
                    <a:pt x="1452605" y="812800"/>
                  </a:cubicBezTo>
                  <a:lnTo>
                    <a:pt x="65898" y="812800"/>
                  </a:lnTo>
                  <a:cubicBezTo>
                    <a:pt x="29503" y="812800"/>
                    <a:pt x="0" y="783297"/>
                    <a:pt x="0" y="746902"/>
                  </a:cubicBezTo>
                  <a:lnTo>
                    <a:pt x="0" y="65898"/>
                  </a:lnTo>
                  <a:cubicBezTo>
                    <a:pt x="0" y="29503"/>
                    <a:pt x="29503" y="0"/>
                    <a:pt x="65898" y="0"/>
                  </a:cubicBezTo>
                  <a:close/>
                </a:path>
              </a:pathLst>
            </a:custGeom>
            <a:solidFill>
              <a:srgbClr val="3E8695"/>
            </a:solidFill>
          </p:spPr>
          <p:txBody>
            <a:bodyPr/>
            <a:lstStyle/>
            <a:p>
              <a:endParaRPr lang="tr-TR"/>
            </a:p>
          </p:txBody>
        </p:sp>
        <p:sp>
          <p:nvSpPr>
            <p:cNvPr id="6" name="TextBox 6"/>
            <p:cNvSpPr txBox="1"/>
            <p:nvPr/>
          </p:nvSpPr>
          <p:spPr>
            <a:xfrm>
              <a:off x="0" y="-38100"/>
              <a:ext cx="1518503"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2136433" y="2098683"/>
            <a:ext cx="5731875" cy="3073371"/>
          </a:xfrm>
          <a:prstGeom prst="rect">
            <a:avLst/>
          </a:prstGeom>
        </p:spPr>
        <p:txBody>
          <a:bodyPr lIns="0" tIns="0" rIns="0" bIns="0" rtlCol="0" anchor="t">
            <a:spAutoFit/>
          </a:bodyPr>
          <a:lstStyle/>
          <a:p>
            <a:pPr marL="0" lvl="0" indent="0" algn="just">
              <a:lnSpc>
                <a:spcPts val="3086"/>
              </a:lnSpc>
              <a:spcBef>
                <a:spcPct val="0"/>
              </a:spcBef>
            </a:pPr>
            <a:r>
              <a:rPr lang="en-US" sz="2286" spc="137">
                <a:solidFill>
                  <a:srgbClr val="FFFFFF"/>
                </a:solidFill>
                <a:latin typeface="Montserrat"/>
              </a:rPr>
              <a:t>Bulanık mantık, geleneksel mantığın yetersiz kaldığı durumlarda kullanılabilir. Örneğin, geleneksel mantık, belirsiz ve muğlak kavramları ifade etmekte zorlanır. Bulanık mantık ise, bu kavramları ifade etmek için kullanılabilir.</a:t>
            </a:r>
          </a:p>
        </p:txBody>
      </p:sp>
      <p:sp>
        <p:nvSpPr>
          <p:cNvPr id="8" name="TextBox 8"/>
          <p:cNvSpPr txBox="1"/>
          <p:nvPr/>
        </p:nvSpPr>
        <p:spPr>
          <a:xfrm>
            <a:off x="11189455" y="5602605"/>
            <a:ext cx="5881488" cy="640080"/>
          </a:xfrm>
          <a:prstGeom prst="rect">
            <a:avLst/>
          </a:prstGeom>
        </p:spPr>
        <p:txBody>
          <a:bodyPr lIns="0" tIns="0" rIns="0" bIns="0" rtlCol="0" anchor="t">
            <a:spAutoFit/>
          </a:bodyPr>
          <a:lstStyle/>
          <a:p>
            <a:pPr marL="0" lvl="0" indent="0" algn="just">
              <a:lnSpc>
                <a:spcPts val="2564"/>
              </a:lnSpc>
              <a:spcBef>
                <a:spcPct val="0"/>
              </a:spcBef>
            </a:pPr>
            <a:r>
              <a:rPr lang="en-US" sz="1899" spc="113">
                <a:solidFill>
                  <a:srgbClr val="000000"/>
                </a:solidFill>
                <a:latin typeface="Montserrat Bold"/>
              </a:rPr>
              <a:t>Bulanık mantığın kullanıldığı bazı alanlar şunlardır:</a:t>
            </a:r>
          </a:p>
        </p:txBody>
      </p:sp>
      <p:sp>
        <p:nvSpPr>
          <p:cNvPr id="9" name="TextBox 9"/>
          <p:cNvSpPr txBox="1"/>
          <p:nvPr/>
        </p:nvSpPr>
        <p:spPr>
          <a:xfrm>
            <a:off x="12006530" y="6214110"/>
            <a:ext cx="5991680" cy="4072890"/>
          </a:xfrm>
          <a:prstGeom prst="rect">
            <a:avLst/>
          </a:prstGeom>
        </p:spPr>
        <p:txBody>
          <a:bodyPr lIns="0" tIns="0" rIns="0" bIns="0" rtlCol="0" anchor="t">
            <a:spAutoFit/>
          </a:bodyPr>
          <a:lstStyle/>
          <a:p>
            <a:pPr marL="474979" lvl="1" indent="-237490" algn="just">
              <a:lnSpc>
                <a:spcPts val="2969"/>
              </a:lnSpc>
              <a:buFont typeface="Arial"/>
              <a:buChar char="•"/>
            </a:pPr>
            <a:r>
              <a:rPr lang="en-US" sz="2199" spc="131">
                <a:solidFill>
                  <a:srgbClr val="000000"/>
                </a:solidFill>
                <a:latin typeface="Montserrat"/>
              </a:rPr>
              <a:t>Yapay zeka: Bulanık mantık, yapay zeka sistemlerinde, karar verme ve belirsizlikle başa çıkma gibi konularda kullanılır.</a:t>
            </a:r>
          </a:p>
          <a:p>
            <a:pPr marL="474979" lvl="1" indent="-237490" algn="just">
              <a:lnSpc>
                <a:spcPts val="2969"/>
              </a:lnSpc>
              <a:buFont typeface="Arial"/>
              <a:buChar char="•"/>
            </a:pPr>
            <a:r>
              <a:rPr lang="en-US" sz="2199" spc="131">
                <a:solidFill>
                  <a:srgbClr val="000000"/>
                </a:solidFill>
                <a:latin typeface="Montserrat"/>
              </a:rPr>
              <a:t>İstatistik: Bulanık mantık, istatistik analizlerinde, belirsizlikle başa çıkmak için kullanılır.</a:t>
            </a:r>
          </a:p>
          <a:p>
            <a:pPr marL="474979" lvl="1" indent="-237490" algn="just">
              <a:lnSpc>
                <a:spcPts val="2969"/>
              </a:lnSpc>
              <a:spcBef>
                <a:spcPct val="0"/>
              </a:spcBef>
              <a:buFont typeface="Arial"/>
              <a:buChar char="•"/>
            </a:pPr>
            <a:r>
              <a:rPr lang="en-US" sz="2199" spc="131">
                <a:solidFill>
                  <a:srgbClr val="000000"/>
                </a:solidFill>
                <a:latin typeface="Montserrat"/>
              </a:rPr>
              <a:t>Görselleştirme: Bulanık mantık, grafikler ve animasyonlar oluşturmak için kullanılır.</a:t>
            </a:r>
          </a:p>
          <a:p>
            <a:pPr marL="0" lvl="0" indent="0" algn="just">
              <a:lnSpc>
                <a:spcPts val="2969"/>
              </a:lnSpc>
              <a:spcBef>
                <a:spcPct val="0"/>
              </a:spcBef>
            </a:pPr>
            <a:endParaRPr lang="en-US" sz="2199" spc="131">
              <a:solidFill>
                <a:srgbClr val="000000"/>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1550" y="1137111"/>
            <a:ext cx="10576806" cy="4783455"/>
          </a:xfrm>
          <a:prstGeom prst="rect">
            <a:avLst/>
          </a:prstGeom>
        </p:spPr>
        <p:txBody>
          <a:bodyPr lIns="0" tIns="0" rIns="0" bIns="0" rtlCol="0" anchor="t">
            <a:spAutoFit/>
          </a:bodyPr>
          <a:lstStyle/>
          <a:p>
            <a:pPr>
              <a:lnSpc>
                <a:spcPts val="9434"/>
              </a:lnSpc>
            </a:pPr>
            <a:r>
              <a:rPr lang="en-US" sz="8499">
                <a:solidFill>
                  <a:srgbClr val="000000"/>
                </a:solidFill>
                <a:latin typeface="Montserrat Bold"/>
              </a:rPr>
              <a:t>Bulanık Mantık ve Geleneksel Mantık Arasındaki Farklar</a:t>
            </a:r>
          </a:p>
          <a:p>
            <a:pPr>
              <a:lnSpc>
                <a:spcPts val="9434"/>
              </a:lnSpc>
            </a:pPr>
            <a:endParaRPr lang="en-US" sz="8499">
              <a:solidFill>
                <a:srgbClr val="000000"/>
              </a:solidFill>
              <a:latin typeface="Montserrat Bold"/>
            </a:endParaRPr>
          </a:p>
        </p:txBody>
      </p:sp>
      <p:sp>
        <p:nvSpPr>
          <p:cNvPr id="3" name="TextBox 3"/>
          <p:cNvSpPr txBox="1"/>
          <p:nvPr/>
        </p:nvSpPr>
        <p:spPr>
          <a:xfrm>
            <a:off x="1028700" y="6044391"/>
            <a:ext cx="2355665" cy="598142"/>
          </a:xfrm>
          <a:prstGeom prst="rect">
            <a:avLst/>
          </a:prstGeom>
        </p:spPr>
        <p:txBody>
          <a:bodyPr lIns="0" tIns="0" rIns="0" bIns="0" rtlCol="0" anchor="t">
            <a:spAutoFit/>
          </a:bodyPr>
          <a:lstStyle/>
          <a:p>
            <a:pPr algn="ctr">
              <a:lnSpc>
                <a:spcPts val="2370"/>
              </a:lnSpc>
            </a:pPr>
            <a:r>
              <a:rPr lang="en-US" sz="2135">
                <a:solidFill>
                  <a:srgbClr val="000000"/>
                </a:solidFill>
                <a:latin typeface="Montserrat Bold"/>
              </a:rPr>
              <a:t>Çıkarım kuralları:</a:t>
            </a:r>
          </a:p>
        </p:txBody>
      </p:sp>
      <p:sp>
        <p:nvSpPr>
          <p:cNvPr id="4" name="TextBox 4"/>
          <p:cNvSpPr txBox="1"/>
          <p:nvPr/>
        </p:nvSpPr>
        <p:spPr>
          <a:xfrm>
            <a:off x="1028700" y="5114925"/>
            <a:ext cx="5881488" cy="640080"/>
          </a:xfrm>
          <a:prstGeom prst="rect">
            <a:avLst/>
          </a:prstGeom>
        </p:spPr>
        <p:txBody>
          <a:bodyPr lIns="0" tIns="0" rIns="0" bIns="0" rtlCol="0" anchor="t">
            <a:spAutoFit/>
          </a:bodyPr>
          <a:lstStyle/>
          <a:p>
            <a:pPr marL="0" lvl="0" indent="0">
              <a:lnSpc>
                <a:spcPts val="2564"/>
              </a:lnSpc>
              <a:spcBef>
                <a:spcPct val="0"/>
              </a:spcBef>
            </a:pPr>
            <a:r>
              <a:rPr lang="en-US" sz="1899" spc="113">
                <a:solidFill>
                  <a:srgbClr val="000000"/>
                </a:solidFill>
                <a:latin typeface="Montserrat Bold"/>
              </a:rPr>
              <a:t>Bulanık mantık ve geleneksel mantık arasındaki temel farklar şunlardır:</a:t>
            </a:r>
          </a:p>
        </p:txBody>
      </p:sp>
      <p:sp>
        <p:nvSpPr>
          <p:cNvPr id="5" name="TextBox 5"/>
          <p:cNvSpPr txBox="1"/>
          <p:nvPr/>
        </p:nvSpPr>
        <p:spPr>
          <a:xfrm>
            <a:off x="1795536" y="6880658"/>
            <a:ext cx="6522458" cy="2907030"/>
          </a:xfrm>
          <a:prstGeom prst="rect">
            <a:avLst/>
          </a:prstGeom>
        </p:spPr>
        <p:txBody>
          <a:bodyPr lIns="0" tIns="0" rIns="0" bIns="0" rtlCol="0" anchor="t">
            <a:spAutoFit/>
          </a:bodyPr>
          <a:lstStyle/>
          <a:p>
            <a:pPr marL="0" lvl="0" indent="0" algn="just">
              <a:lnSpc>
                <a:spcPts val="2564"/>
              </a:lnSpc>
              <a:spcBef>
                <a:spcPct val="0"/>
              </a:spcBef>
            </a:pPr>
            <a:r>
              <a:rPr lang="en-US" sz="1899" spc="113">
                <a:solidFill>
                  <a:srgbClr val="000000"/>
                </a:solidFill>
                <a:latin typeface="Montserrat"/>
              </a:rPr>
              <a:t>Geleneksel mantıkta çıkarım kuralları, kesindir. Bulanık mantıkta ise çıkarım kuralları, yaklaşıktır. Örneğin, "Bu hava sıcaktır" ve "Sıcak havalarda insanlar terler" ifadelerinden "Bu insanlar terler" ifadesi geleneksel mantıkta doğrudur. Bulanık mantıkta ise bu ifadenin doğruluk derecesi, havanın sıcaklık derecesine ve insanların terleme özelliklerine göre değişebilir.</a:t>
            </a:r>
          </a:p>
        </p:txBody>
      </p:sp>
      <p:sp>
        <p:nvSpPr>
          <p:cNvPr id="6" name="TextBox 6"/>
          <p:cNvSpPr txBox="1"/>
          <p:nvPr/>
        </p:nvSpPr>
        <p:spPr>
          <a:xfrm>
            <a:off x="11548356" y="4074607"/>
            <a:ext cx="6522458" cy="2259330"/>
          </a:xfrm>
          <a:prstGeom prst="rect">
            <a:avLst/>
          </a:prstGeom>
        </p:spPr>
        <p:txBody>
          <a:bodyPr lIns="0" tIns="0" rIns="0" bIns="0" rtlCol="0" anchor="t">
            <a:spAutoFit/>
          </a:bodyPr>
          <a:lstStyle/>
          <a:p>
            <a:pPr marL="0" lvl="0" indent="0" algn="just">
              <a:lnSpc>
                <a:spcPts val="2564"/>
              </a:lnSpc>
              <a:spcBef>
                <a:spcPct val="0"/>
              </a:spcBef>
            </a:pPr>
            <a:r>
              <a:rPr lang="en-US" sz="1899" spc="113">
                <a:solidFill>
                  <a:srgbClr val="000000"/>
                </a:solidFill>
                <a:latin typeface="Montserrat"/>
              </a:rPr>
              <a:t>Geleneksel mantıkta bir şeyin doğruluk derecesi 0 veya 1'dir. Bulanık mantıkta ise bir şeyin doğruluk derecesi 0 ile 1 arasında değişebilir. Örneğin, "Bu hava sıcaktır" ifadesi geleneksel mantıkta doğru veya yanlıştır. Bulanık mantıkta ise bu ifadenin doğruluk derecesi, havanın sıcaklık derecesine göre değişebilir.</a:t>
            </a:r>
          </a:p>
        </p:txBody>
      </p:sp>
      <p:sp>
        <p:nvSpPr>
          <p:cNvPr id="7" name="TextBox 7"/>
          <p:cNvSpPr txBox="1"/>
          <p:nvPr/>
        </p:nvSpPr>
        <p:spPr>
          <a:xfrm>
            <a:off x="11548356" y="7166408"/>
            <a:ext cx="6522458" cy="2583180"/>
          </a:xfrm>
          <a:prstGeom prst="rect">
            <a:avLst/>
          </a:prstGeom>
        </p:spPr>
        <p:txBody>
          <a:bodyPr lIns="0" tIns="0" rIns="0" bIns="0" rtlCol="0" anchor="t">
            <a:spAutoFit/>
          </a:bodyPr>
          <a:lstStyle/>
          <a:p>
            <a:pPr marL="0" lvl="0" indent="0" algn="just">
              <a:lnSpc>
                <a:spcPts val="2564"/>
              </a:lnSpc>
              <a:spcBef>
                <a:spcPct val="0"/>
              </a:spcBef>
            </a:pPr>
            <a:r>
              <a:rPr lang="en-US" sz="1899" spc="113">
                <a:solidFill>
                  <a:srgbClr val="000000"/>
                </a:solidFill>
                <a:latin typeface="Montserrat"/>
              </a:rPr>
              <a:t>Geleneksel mantıkta bir küme, ya bir nesnenin içinde ya da dışındadır. Bulanık mantıkta ise bir küme, bir nesnenin üyelik derecesine göre belirlenir. Örneğin, "Kırmızı" kümesi geleneksel mantıkta, kırmızı renkteki nesnelerin kümesidir. Bulanık mantıkta ise "Kırmızı" kümesi, kırmızı renkteki nesnelerin üyelik derecesine göre belirlenir.</a:t>
            </a:r>
          </a:p>
        </p:txBody>
      </p:sp>
      <p:sp>
        <p:nvSpPr>
          <p:cNvPr id="8" name="TextBox 8"/>
          <p:cNvSpPr txBox="1"/>
          <p:nvPr/>
        </p:nvSpPr>
        <p:spPr>
          <a:xfrm>
            <a:off x="11352685" y="3201192"/>
            <a:ext cx="2429219" cy="598142"/>
          </a:xfrm>
          <a:prstGeom prst="rect">
            <a:avLst/>
          </a:prstGeom>
        </p:spPr>
        <p:txBody>
          <a:bodyPr lIns="0" tIns="0" rIns="0" bIns="0" rtlCol="0" anchor="t">
            <a:spAutoFit/>
          </a:bodyPr>
          <a:lstStyle/>
          <a:p>
            <a:pPr algn="ctr">
              <a:lnSpc>
                <a:spcPts val="2370"/>
              </a:lnSpc>
            </a:pPr>
            <a:r>
              <a:rPr lang="en-US" sz="2135">
                <a:solidFill>
                  <a:srgbClr val="000000"/>
                </a:solidFill>
                <a:latin typeface="Montserrat Bold"/>
              </a:rPr>
              <a:t>Doğruluk derecesi:</a:t>
            </a:r>
          </a:p>
        </p:txBody>
      </p:sp>
      <p:sp>
        <p:nvSpPr>
          <p:cNvPr id="9" name="TextBox 9"/>
          <p:cNvSpPr txBox="1"/>
          <p:nvPr/>
        </p:nvSpPr>
        <p:spPr>
          <a:xfrm>
            <a:off x="10942884" y="6607482"/>
            <a:ext cx="2839019" cy="301750"/>
          </a:xfrm>
          <a:prstGeom prst="rect">
            <a:avLst/>
          </a:prstGeom>
        </p:spPr>
        <p:txBody>
          <a:bodyPr lIns="0" tIns="0" rIns="0" bIns="0" rtlCol="0" anchor="t">
            <a:spAutoFit/>
          </a:bodyPr>
          <a:lstStyle/>
          <a:p>
            <a:pPr algn="ctr">
              <a:lnSpc>
                <a:spcPts val="2370"/>
              </a:lnSpc>
            </a:pPr>
            <a:r>
              <a:rPr lang="en-US" sz="2135">
                <a:solidFill>
                  <a:srgbClr val="000000"/>
                </a:solidFill>
                <a:latin typeface="Montserrat Bold"/>
              </a:rPr>
              <a:t>Kümeler: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Freeform 3"/>
          <p:cNvSpPr/>
          <p:nvPr/>
        </p:nvSpPr>
        <p:spPr>
          <a:xfrm>
            <a:off x="10542440" y="1785070"/>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3"/>
            <a:stretch>
              <a:fillRect/>
            </a:stretch>
          </a:blipFill>
        </p:spPr>
        <p:txBody>
          <a:bodyPr/>
          <a:lstStyle/>
          <a:p>
            <a:endParaRPr lang="tr-TR"/>
          </a:p>
        </p:txBody>
      </p:sp>
      <p:sp>
        <p:nvSpPr>
          <p:cNvPr id="4" name="TextBox 4"/>
          <p:cNvSpPr txBox="1"/>
          <p:nvPr/>
        </p:nvSpPr>
        <p:spPr>
          <a:xfrm>
            <a:off x="1028700" y="2636303"/>
            <a:ext cx="8973208" cy="5119169"/>
          </a:xfrm>
          <a:prstGeom prst="rect">
            <a:avLst/>
          </a:prstGeom>
        </p:spPr>
        <p:txBody>
          <a:bodyPr lIns="0" tIns="0" rIns="0" bIns="0" rtlCol="0" anchor="t">
            <a:spAutoFit/>
          </a:bodyPr>
          <a:lstStyle/>
          <a:p>
            <a:pPr>
              <a:lnSpc>
                <a:spcPts val="13362"/>
              </a:lnSpc>
            </a:pPr>
            <a:r>
              <a:rPr lang="en-US" sz="12037">
                <a:solidFill>
                  <a:srgbClr val="FFFFFF"/>
                </a:solidFill>
                <a:latin typeface="Montserrat Bold"/>
              </a:rPr>
              <a:t>Bulanık Mantık Kavramları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Freeform 3"/>
          <p:cNvSpPr/>
          <p:nvPr/>
        </p:nvSpPr>
        <p:spPr>
          <a:xfrm>
            <a:off x="8096163" y="2428380"/>
            <a:ext cx="8821986" cy="6057460"/>
          </a:xfrm>
          <a:custGeom>
            <a:avLst/>
            <a:gdLst/>
            <a:ahLst/>
            <a:cxnLst/>
            <a:rect l="l" t="t" r="r" b="b"/>
            <a:pathLst>
              <a:path w="8821986" h="6057460">
                <a:moveTo>
                  <a:pt x="0" y="0"/>
                </a:moveTo>
                <a:lnTo>
                  <a:pt x="8821986" y="0"/>
                </a:lnTo>
                <a:lnTo>
                  <a:pt x="8821986" y="6057460"/>
                </a:lnTo>
                <a:lnTo>
                  <a:pt x="0" y="6057460"/>
                </a:lnTo>
                <a:lnTo>
                  <a:pt x="0" y="0"/>
                </a:lnTo>
                <a:close/>
              </a:path>
            </a:pathLst>
          </a:custGeom>
          <a:blipFill>
            <a:blip r:embed="rId3"/>
            <a:stretch>
              <a:fillRect r="-9518"/>
            </a:stretch>
          </a:blipFill>
        </p:spPr>
        <p:txBody>
          <a:bodyPr/>
          <a:lstStyle/>
          <a:p>
            <a:endParaRPr lang="tr-TR"/>
          </a:p>
        </p:txBody>
      </p:sp>
      <p:sp>
        <p:nvSpPr>
          <p:cNvPr id="4" name="TextBox 4"/>
          <p:cNvSpPr txBox="1"/>
          <p:nvPr/>
        </p:nvSpPr>
        <p:spPr>
          <a:xfrm>
            <a:off x="1028700" y="1104900"/>
            <a:ext cx="5854514" cy="3592830"/>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Setler</a:t>
            </a:r>
          </a:p>
          <a:p>
            <a:pPr>
              <a:lnSpc>
                <a:spcPts val="9434"/>
              </a:lnSpc>
            </a:pPr>
            <a:endParaRPr lang="en-US" sz="8499">
              <a:solidFill>
                <a:srgbClr val="FFFFFF"/>
              </a:solidFill>
              <a:latin typeface="Montserrat Bold"/>
            </a:endParaRPr>
          </a:p>
        </p:txBody>
      </p:sp>
      <p:sp>
        <p:nvSpPr>
          <p:cNvPr id="5" name="TextBox 5"/>
          <p:cNvSpPr txBox="1"/>
          <p:nvPr/>
        </p:nvSpPr>
        <p:spPr>
          <a:xfrm>
            <a:off x="1028700" y="3669999"/>
            <a:ext cx="6611408" cy="4815840"/>
          </a:xfrm>
          <a:prstGeom prst="rect">
            <a:avLst/>
          </a:prstGeom>
        </p:spPr>
        <p:txBody>
          <a:bodyPr lIns="0" tIns="0" rIns="0" bIns="0" rtlCol="0" anchor="t">
            <a:spAutoFit/>
          </a:bodyPr>
          <a:lstStyle/>
          <a:p>
            <a:pPr marL="0" lvl="0" indent="0">
              <a:lnSpc>
                <a:spcPts val="2969"/>
              </a:lnSpc>
              <a:spcBef>
                <a:spcPct val="0"/>
              </a:spcBef>
            </a:pPr>
            <a:r>
              <a:rPr lang="en-US" sz="2199" spc="131">
                <a:solidFill>
                  <a:srgbClr val="FFFFFF"/>
                </a:solidFill>
                <a:latin typeface="Montserrat"/>
              </a:rPr>
              <a:t>Bulanık setler, geleneksel kümelerden farklı şekilde küme elemanlarının kısmi üyeliğine de izin vermektedir. Bulanık kümeleri oluşturan elemanların alabileceği üyelik dereceleri [0,1] kapalı aralığındaki bütün reel sayılardır. Bir elemanın C bulanık kümesine olan üyelik derecesini belirlerken, geleneksel kümelerde olduğu gibi 2 seçeneğe değil, çok daha fazlasına sahip oluruz. Yani 0 ve 1 aralığında sonsuz reel sayı bulunduğu için, teorik olarak bir elemanın alabileceği sonsuz farklı üyelik derecesi mevcuttur.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tr-TR"/>
          </a:p>
        </p:txBody>
      </p:sp>
      <p:sp>
        <p:nvSpPr>
          <p:cNvPr id="3" name="AutoShape 3"/>
          <p:cNvSpPr/>
          <p:nvPr/>
        </p:nvSpPr>
        <p:spPr>
          <a:xfrm flipV="1">
            <a:off x="9974109" y="1028700"/>
            <a:ext cx="0" cy="8229600"/>
          </a:xfrm>
          <a:prstGeom prst="line">
            <a:avLst/>
          </a:prstGeom>
          <a:ln w="38100" cap="flat">
            <a:solidFill>
              <a:srgbClr val="FFFFFF"/>
            </a:solidFill>
            <a:prstDash val="solid"/>
            <a:headEnd type="oval" w="lg" len="lg"/>
            <a:tailEnd type="oval" w="lg" len="lg"/>
          </a:ln>
        </p:spPr>
        <p:txBody>
          <a:bodyPr/>
          <a:lstStyle/>
          <a:p>
            <a:endParaRPr lang="tr-TR"/>
          </a:p>
        </p:txBody>
      </p:sp>
      <p:sp>
        <p:nvSpPr>
          <p:cNvPr id="4" name="Freeform 4"/>
          <p:cNvSpPr/>
          <p:nvPr/>
        </p:nvSpPr>
        <p:spPr>
          <a:xfrm>
            <a:off x="12015276" y="4701540"/>
            <a:ext cx="4354449" cy="5272966"/>
          </a:xfrm>
          <a:custGeom>
            <a:avLst/>
            <a:gdLst/>
            <a:ahLst/>
            <a:cxnLst/>
            <a:rect l="l" t="t" r="r" b="b"/>
            <a:pathLst>
              <a:path w="4354449" h="5272966">
                <a:moveTo>
                  <a:pt x="0" y="0"/>
                </a:moveTo>
                <a:lnTo>
                  <a:pt x="4354449" y="0"/>
                </a:lnTo>
                <a:lnTo>
                  <a:pt x="4354449" y="5272966"/>
                </a:lnTo>
                <a:lnTo>
                  <a:pt x="0" y="5272966"/>
                </a:lnTo>
                <a:lnTo>
                  <a:pt x="0" y="0"/>
                </a:lnTo>
                <a:close/>
              </a:path>
            </a:pathLst>
          </a:custGeom>
          <a:blipFill>
            <a:blip r:embed="rId3"/>
            <a:stretch>
              <a:fillRect/>
            </a:stretch>
          </a:blipFill>
        </p:spPr>
        <p:txBody>
          <a:bodyPr/>
          <a:lstStyle/>
          <a:p>
            <a:endParaRPr lang="tr-TR"/>
          </a:p>
        </p:txBody>
      </p:sp>
      <p:sp>
        <p:nvSpPr>
          <p:cNvPr id="5" name="TextBox 5"/>
          <p:cNvSpPr txBox="1"/>
          <p:nvPr/>
        </p:nvSpPr>
        <p:spPr>
          <a:xfrm>
            <a:off x="1028700" y="1104900"/>
            <a:ext cx="7854252" cy="4783455"/>
          </a:xfrm>
          <a:prstGeom prst="rect">
            <a:avLst/>
          </a:prstGeom>
        </p:spPr>
        <p:txBody>
          <a:bodyPr lIns="0" tIns="0" rIns="0" bIns="0" rtlCol="0" anchor="t">
            <a:spAutoFit/>
          </a:bodyPr>
          <a:lstStyle/>
          <a:p>
            <a:pPr>
              <a:lnSpc>
                <a:spcPts val="9434"/>
              </a:lnSpc>
            </a:pPr>
            <a:r>
              <a:rPr lang="en-US" sz="8499">
                <a:solidFill>
                  <a:srgbClr val="FFFFFF"/>
                </a:solidFill>
                <a:latin typeface="Montserrat Bold"/>
              </a:rPr>
              <a:t>Bulanık Üyelik Fonksiyonları</a:t>
            </a:r>
          </a:p>
          <a:p>
            <a:pPr>
              <a:lnSpc>
                <a:spcPts val="9434"/>
              </a:lnSpc>
            </a:pPr>
            <a:endParaRPr lang="en-US" sz="8499">
              <a:solidFill>
                <a:srgbClr val="FFFFFF"/>
              </a:solidFill>
              <a:latin typeface="Montserrat Bold"/>
            </a:endParaRPr>
          </a:p>
        </p:txBody>
      </p:sp>
      <p:sp>
        <p:nvSpPr>
          <p:cNvPr id="6" name="TextBox 6"/>
          <p:cNvSpPr txBox="1"/>
          <p:nvPr/>
        </p:nvSpPr>
        <p:spPr>
          <a:xfrm>
            <a:off x="1028700" y="5114925"/>
            <a:ext cx="8115300" cy="2586990"/>
          </a:xfrm>
          <a:prstGeom prst="rect">
            <a:avLst/>
          </a:prstGeom>
        </p:spPr>
        <p:txBody>
          <a:bodyPr lIns="0" tIns="0" rIns="0" bIns="0" rtlCol="0" anchor="t">
            <a:spAutoFit/>
          </a:bodyPr>
          <a:lstStyle/>
          <a:p>
            <a:pPr marL="0" lvl="0" indent="0" algn="just">
              <a:lnSpc>
                <a:spcPts val="2969"/>
              </a:lnSpc>
              <a:spcBef>
                <a:spcPct val="0"/>
              </a:spcBef>
            </a:pPr>
            <a:r>
              <a:rPr lang="en-US" sz="2199" spc="131">
                <a:solidFill>
                  <a:srgbClr val="FFFFFF"/>
                </a:solidFill>
                <a:latin typeface="Montserrat"/>
              </a:rPr>
              <a:t>Herhangi bir değer aralığındaki elemanlar için bir kümeye hangi dereceden ait olduklarını gösteren fonksiyonlara </a:t>
            </a:r>
            <a:r>
              <a:rPr lang="en-US" sz="2199" spc="131">
                <a:solidFill>
                  <a:srgbClr val="FFFFFF"/>
                </a:solidFill>
                <a:latin typeface="Montserrat Bold"/>
              </a:rPr>
              <a:t>üyelik fonksiyonları (membership function)</a:t>
            </a:r>
            <a:r>
              <a:rPr lang="en-US" sz="2199" spc="131">
                <a:solidFill>
                  <a:srgbClr val="FFFFFF"/>
                </a:solidFill>
                <a:latin typeface="Montserrat"/>
              </a:rPr>
              <a:t> denir. </a:t>
            </a:r>
            <a:r>
              <a:rPr lang="en-US" sz="2199" spc="131">
                <a:solidFill>
                  <a:srgbClr val="FFFFFF"/>
                </a:solidFill>
                <a:latin typeface="Montserrat Bold"/>
              </a:rPr>
              <a:t>µF</a:t>
            </a:r>
            <a:r>
              <a:rPr lang="en-US" sz="2199" spc="131">
                <a:solidFill>
                  <a:srgbClr val="FFFFFF"/>
                </a:solidFill>
                <a:latin typeface="Montserrat"/>
              </a:rPr>
              <a:t> (mikrofarad) şeklinde belirtilir. Bu fonksiyonları ifade etmek içinse genelde üçgen, yamuk, çan eğrisi, üstel, gaussian gibi fonksiyonlar kullanılır.</a:t>
            </a:r>
          </a:p>
        </p:txBody>
      </p:sp>
      <p:sp>
        <p:nvSpPr>
          <p:cNvPr id="7" name="TextBox 7"/>
          <p:cNvSpPr txBox="1"/>
          <p:nvPr/>
        </p:nvSpPr>
        <p:spPr>
          <a:xfrm>
            <a:off x="10647892" y="1000125"/>
            <a:ext cx="6611408" cy="3701415"/>
          </a:xfrm>
          <a:prstGeom prst="rect">
            <a:avLst/>
          </a:prstGeom>
        </p:spPr>
        <p:txBody>
          <a:bodyPr lIns="0" tIns="0" rIns="0" bIns="0" rtlCol="0" anchor="t">
            <a:spAutoFit/>
          </a:bodyPr>
          <a:lstStyle/>
          <a:p>
            <a:pPr marL="0" lvl="0" indent="0" algn="just">
              <a:lnSpc>
                <a:spcPts val="2969"/>
              </a:lnSpc>
              <a:spcBef>
                <a:spcPct val="0"/>
              </a:spcBef>
            </a:pPr>
            <a:r>
              <a:rPr lang="en-US" sz="2199" spc="131">
                <a:solidFill>
                  <a:srgbClr val="FFFFFF"/>
                </a:solidFill>
                <a:latin typeface="Montserrat"/>
              </a:rPr>
              <a:t>Üyelik fonksiyonunun tanım kümesi, </a:t>
            </a:r>
            <a:r>
              <a:rPr lang="en-US" sz="2199" spc="131">
                <a:solidFill>
                  <a:srgbClr val="FFFFFF"/>
                </a:solidFill>
                <a:latin typeface="Montserrat Bold"/>
              </a:rPr>
              <a:t>bütün reel sayılar kümesidir</a:t>
            </a:r>
            <a:r>
              <a:rPr lang="en-US" sz="2199" spc="131">
                <a:solidFill>
                  <a:srgbClr val="FFFFFF"/>
                </a:solidFill>
                <a:latin typeface="Montserrat"/>
              </a:rPr>
              <a:t>. Değer kümesi ise [0, 1] aralığındaki reel sayılar kümesidir. Üyelik fonksiyonlarını ifade etmek için pek farklı fonksiyon türlerinden biri kullanılabilir. Genellikle karşımıza çıkan üçgen, yamuk, gaussian, polinomal vb. fonksiyonlar, üyelik fonksiyonlarını ifade etmede çok defa kullanılmış fonksiyonlardır.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1580</Words>
  <Application>Microsoft Office PowerPoint</Application>
  <PresentationFormat>Özel</PresentationFormat>
  <Paragraphs>130</Paragraphs>
  <Slides>19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19</vt:i4>
      </vt:variant>
    </vt:vector>
  </HeadingPairs>
  <TitlesOfParts>
    <vt:vector size="25" baseType="lpstr">
      <vt:lpstr>Arial</vt:lpstr>
      <vt:lpstr>Calibri</vt:lpstr>
      <vt:lpstr>Montserrat Bold</vt:lpstr>
      <vt:lpstr>Montserrat Italics</vt:lpstr>
      <vt:lpstr>Montserrat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Fuzzy logic based classification</dc:title>
  <cp:lastModifiedBy>SEMIH BOGA</cp:lastModifiedBy>
  <cp:revision>2</cp:revision>
  <dcterms:created xsi:type="dcterms:W3CDTF">2006-08-16T00:00:00Z</dcterms:created>
  <dcterms:modified xsi:type="dcterms:W3CDTF">2024-05-27T19:39:41Z</dcterms:modified>
  <dc:identifier>DAF1ptNnKvA</dc:identifier>
</cp:coreProperties>
</file>